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66" d="100"/>
          <a:sy n="66" d="100"/>
        </p:scale>
        <p:origin x="-150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8B36125D-7746-4980-A150-A14E457F23ED}" type="datetimeFigureOut">
              <a:rPr lang="ar-SA" smtClean="0"/>
              <a:pPr/>
              <a:t>19/08/1441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E146DA50-1C92-4838-8EFB-8B39D5D8359B}"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8B36125D-7746-4980-A150-A14E457F23ED}" type="datetimeFigureOut">
              <a:rPr lang="ar-SA" smtClean="0"/>
              <a:pPr/>
              <a:t>19/08/1441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E146DA50-1C92-4838-8EFB-8B39D5D8359B}"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8B36125D-7746-4980-A150-A14E457F23ED}" type="datetimeFigureOut">
              <a:rPr lang="ar-SA" smtClean="0"/>
              <a:pPr/>
              <a:t>19/08/1441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E146DA50-1C92-4838-8EFB-8B39D5D8359B}"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8B36125D-7746-4980-A150-A14E457F23ED}" type="datetimeFigureOut">
              <a:rPr lang="ar-SA" smtClean="0"/>
              <a:pPr/>
              <a:t>19/08/1441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E146DA50-1C92-4838-8EFB-8B39D5D8359B}"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8B36125D-7746-4980-A150-A14E457F23ED}" type="datetimeFigureOut">
              <a:rPr lang="ar-SA" smtClean="0"/>
              <a:pPr/>
              <a:t>19/08/1441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E146DA50-1C92-4838-8EFB-8B39D5D8359B}" type="slidenum">
              <a:rPr lang="ar-SA" smtClean="0"/>
              <a:pPr/>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8B36125D-7746-4980-A150-A14E457F23ED}" type="datetimeFigureOut">
              <a:rPr lang="ar-SA" smtClean="0"/>
              <a:pPr/>
              <a:t>19/08/1441</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E146DA50-1C92-4838-8EFB-8B39D5D8359B}"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8B36125D-7746-4980-A150-A14E457F23ED}" type="datetimeFigureOut">
              <a:rPr lang="ar-SA" smtClean="0"/>
              <a:pPr/>
              <a:t>19/08/1441</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E146DA50-1C92-4838-8EFB-8B39D5D8359B}"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8B36125D-7746-4980-A150-A14E457F23ED}" type="datetimeFigureOut">
              <a:rPr lang="ar-SA" smtClean="0"/>
              <a:pPr/>
              <a:t>19/08/1441</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E146DA50-1C92-4838-8EFB-8B39D5D8359B}"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8B36125D-7746-4980-A150-A14E457F23ED}" type="datetimeFigureOut">
              <a:rPr lang="ar-SA" smtClean="0"/>
              <a:pPr/>
              <a:t>19/08/1441</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E146DA50-1C92-4838-8EFB-8B39D5D8359B}"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8B36125D-7746-4980-A150-A14E457F23ED}" type="datetimeFigureOut">
              <a:rPr lang="ar-SA" smtClean="0"/>
              <a:pPr/>
              <a:t>19/08/1441</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E146DA50-1C92-4838-8EFB-8B39D5D8359B}"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8B36125D-7746-4980-A150-A14E457F23ED}" type="datetimeFigureOut">
              <a:rPr lang="ar-SA" smtClean="0"/>
              <a:pPr/>
              <a:t>19/08/1441</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E146DA50-1C92-4838-8EFB-8B39D5D8359B}" type="slidenum">
              <a:rPr lang="ar-SA" smtClean="0"/>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8B36125D-7746-4980-A150-A14E457F23ED}" type="datetimeFigureOut">
              <a:rPr lang="ar-SA" smtClean="0"/>
              <a:pPr/>
              <a:t>19/08/1441</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E146DA50-1C92-4838-8EFB-8B39D5D8359B}"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audio" Target="../media/audio1.wav"/></Relationships>
</file>

<file path=ppt/slides/_rels/slide2.xml.rels><?xml version="1.0" encoding="UTF-8" standalone="yes"?>
<Relationships xmlns="http://schemas.openxmlformats.org/package/2006/relationships"><Relationship Id="rId3" Type="http://schemas.openxmlformats.org/officeDocument/2006/relationships/hyperlink" Target="https://ar.wikipedia.org/wiki/%D8%A8%D9%8A%D8%B1%D9%8A%D9%84" TargetMode="External"/><Relationship Id="rId2" Type="http://schemas.openxmlformats.org/officeDocument/2006/relationships/slideLayout" Target="../slideLayouts/slideLayout7.xml"/><Relationship Id="rId1" Type="http://schemas.openxmlformats.org/officeDocument/2006/relationships/audio" Target="../media/audio2.wav"/><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audio" Target="../media/audio3.wav"/></Relationships>
</file>

<file path=ppt/slides/_rels/slide4.xml.rels><?xml version="1.0" encoding="UTF-8" standalone="yes"?>
<Relationships xmlns="http://schemas.openxmlformats.org/package/2006/relationships"><Relationship Id="rId8" Type="http://schemas.openxmlformats.org/officeDocument/2006/relationships/hyperlink" Target="https://www.marefa.org/%D8%A3%D9%83%D8%B3%D9%8A%D8%AF_%D8%A7%D9%84%D8%A8%D8%B1%D9%8A%D9%84%D9%8A%D9%88%D9%85" TargetMode="External"/><Relationship Id="rId3" Type="http://schemas.openxmlformats.org/officeDocument/2006/relationships/hyperlink" Target="https://ar.wikipedia.org/wiki/%D8%AD%D9%85%D8%B6_%D8%A7%D9%84%D9%83%D8%A8%D8%B1%D9%8A%D8%AA%D9%8A%D9%83" TargetMode="External"/><Relationship Id="rId7" Type="http://schemas.openxmlformats.org/officeDocument/2006/relationships/hyperlink" Target="https://ar.wikipedia.org/wiki/%D8%B4%D8%A8_%D8%A7%D9%84%D8%A3%D9%85%D9%88%D9%86%D9%8A%D9%88%D9%85" TargetMode="External"/><Relationship Id="rId2" Type="http://schemas.openxmlformats.org/officeDocument/2006/relationships/slideLayout" Target="../slideLayouts/slideLayout7.xml"/><Relationship Id="rId1" Type="http://schemas.openxmlformats.org/officeDocument/2006/relationships/audio" Target="../media/audio4.wav"/><Relationship Id="rId6" Type="http://schemas.openxmlformats.org/officeDocument/2006/relationships/hyperlink" Target="https://ar.wikipedia.org/wiki/%D8%A3%D9%85%D9%88%D9%86%D9%8A%D8%A7%D9%83" TargetMode="External"/><Relationship Id="rId5" Type="http://schemas.openxmlformats.org/officeDocument/2006/relationships/hyperlink" Target="https://ar.wikipedia.org/wiki/%D9%83%D8%A8%D8%B1%D9%8A%D8%AA%D8%A7%D8%AA_%D8%A7%D9%84%D8%A3%D9%84%D9%88%D9%85%D9%86%D9%8A%D9%88%D9%85" TargetMode="External"/><Relationship Id="rId10" Type="http://schemas.openxmlformats.org/officeDocument/2006/relationships/image" Target="../media/image2.png"/><Relationship Id="rId4" Type="http://schemas.openxmlformats.org/officeDocument/2006/relationships/hyperlink" Target="https://ar.wikipedia.org/wiki/%D9%83%D8%A8%D8%B1%D9%8A%D8%AA%D8%A7%D8%AA_%D8%A7%D9%84%D8%A8%D9%8A%D8%B1%D9%8A%D9%84%D9%8A%D9%88%D9%85" TargetMode="External"/><Relationship Id="rId9" Type="http://schemas.openxmlformats.org/officeDocument/2006/relationships/image" Target="../media/image3.jpeg"/></Relationships>
</file>

<file path=ppt/slides/_rels/slide5.xml.rels><?xml version="1.0" encoding="UTF-8" standalone="yes"?>
<Relationships xmlns="http://schemas.openxmlformats.org/package/2006/relationships"><Relationship Id="rId8" Type="http://schemas.openxmlformats.org/officeDocument/2006/relationships/hyperlink" Target="https://ar.wikipedia.org/wiki/%D9%87%D9%8A%D8%AF%D8%B1%D9%88%D9%83%D8%B3%D9%8A%D8%AF_%D8%A7%D9%84%D8%B5%D9%88%D8%AF%D9%8A%D9%88%D9%85" TargetMode="External"/><Relationship Id="rId3" Type="http://schemas.openxmlformats.org/officeDocument/2006/relationships/hyperlink" Target="https://ar.wikipedia.org/wiki/%D9%81%D9%84%D9%88%D8%B1%D9%88%D8%B3%D9%8A%D9%84%D9%8A%D9%83%D8%A7%D8%AA_%D8%A7%D9%84%D8%B5%D9%88%D8%AF%D9%8A%D9%88%D9%85" TargetMode="External"/><Relationship Id="rId7" Type="http://schemas.openxmlformats.org/officeDocument/2006/relationships/hyperlink" Target="https://ar.wikipedia.org/wiki/%D9%87%D9%8A%D8%AF%D8%B1%D9%88%D9%83%D8%B3%D9%8A%D8%AF_%D8%A7%D9%84%D8%A8%D9%8A%D8%B1%D9%8A%D9%84%D9%8A%D9%88%D9%85" TargetMode="External"/><Relationship Id="rId2" Type="http://schemas.openxmlformats.org/officeDocument/2006/relationships/slideLayout" Target="../slideLayouts/slideLayout7.xml"/><Relationship Id="rId1" Type="http://schemas.openxmlformats.org/officeDocument/2006/relationships/audio" Target="../media/audio5.wav"/><Relationship Id="rId6" Type="http://schemas.openxmlformats.org/officeDocument/2006/relationships/hyperlink" Target="https://ar.wikipedia.org/wiki/%D8%AB%D9%86%D8%A7%D8%A6%D9%8A_%D8%A3%D9%83%D8%B3%D9%8A%D8%AF_%D8%A7%D9%84%D8%B3%D9%8A%D9%84%D9%8A%D9%83%D9%88%D9%86" TargetMode="External"/><Relationship Id="rId5" Type="http://schemas.openxmlformats.org/officeDocument/2006/relationships/hyperlink" Target="https://ar.wikipedia.org/wiki/%D8%A3%D9%83%D8%B3%D9%8A%D8%AF_%D8%A7%D9%84%D8%A3%D9%84%D9%88%D9%85%D9%86%D9%8A%D9%88%D9%85" TargetMode="External"/><Relationship Id="rId4" Type="http://schemas.openxmlformats.org/officeDocument/2006/relationships/hyperlink" Target="https://ar.wikipedia.org/wiki/%D9%83%D8%B1%D8%A8%D9%88%D9%86%D8%A7%D8%AA_%D8%A7%D9%84%D8%B5%D9%88%D8%AF%D9%8A%D9%88%D9%85" TargetMode="External"/><Relationship Id="rId9"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audio" Target="../media/audio6.wav"/></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audio" Target="../media/audio7.wav"/></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normAutofit fontScale="90000"/>
          </a:bodyPr>
          <a:lstStyle/>
          <a:p>
            <a:r>
              <a:rPr lang="ar-SA" dirty="0" smtClean="0"/>
              <a:t/>
            </a:r>
            <a:br>
              <a:rPr lang="ar-SA" dirty="0" smtClean="0"/>
            </a:br>
            <a:r>
              <a:rPr lang="ar-SA" dirty="0"/>
              <a:t/>
            </a:r>
            <a:br>
              <a:rPr lang="ar-SA" dirty="0"/>
            </a:br>
            <a:r>
              <a:rPr lang="ar-SA" dirty="0" smtClean="0"/>
              <a:t/>
            </a:r>
            <a:br>
              <a:rPr lang="ar-SA" dirty="0" smtClean="0"/>
            </a:br>
            <a:r>
              <a:rPr lang="ar-SA" dirty="0"/>
              <a:t/>
            </a:r>
            <a:br>
              <a:rPr lang="ar-SA" dirty="0"/>
            </a:br>
            <a:r>
              <a:rPr lang="ar-SA" dirty="0" smtClean="0"/>
              <a:t>الفصل الرابع </a:t>
            </a:r>
            <a:br>
              <a:rPr lang="ar-SA" dirty="0" smtClean="0"/>
            </a:br>
            <a:r>
              <a:rPr lang="ar-SA" dirty="0" smtClean="0"/>
              <a:t>المحاضرة لثانية</a:t>
            </a:r>
            <a:r>
              <a:rPr lang="en-US" dirty="0"/>
              <a:t/>
            </a:r>
            <a:br>
              <a:rPr lang="en-US" dirty="0"/>
            </a:br>
            <a:r>
              <a:rPr lang="en-US" dirty="0" smtClean="0"/>
              <a:t/>
            </a:r>
            <a:br>
              <a:rPr lang="en-US" dirty="0" smtClean="0"/>
            </a:br>
            <a:r>
              <a:rPr lang="en-US" dirty="0"/>
              <a:t/>
            </a:r>
            <a:br>
              <a:rPr lang="en-US" dirty="0"/>
            </a:br>
            <a:endParaRPr lang="ar-SA" dirty="0"/>
          </a:p>
        </p:txBody>
      </p:sp>
      <p:sp>
        <p:nvSpPr>
          <p:cNvPr id="3" name="عنوان فرعي 2"/>
          <p:cNvSpPr>
            <a:spLocks noGrp="1"/>
          </p:cNvSpPr>
          <p:nvPr>
            <p:ph type="subTitle" idx="1"/>
          </p:nvPr>
        </p:nvSpPr>
        <p:spPr/>
        <p:txBody>
          <a:bodyPr/>
          <a:lstStyle/>
          <a:p>
            <a:r>
              <a:rPr lang="ar-SA" b="1" u="sng" dirty="0" err="1"/>
              <a:t>البيريليوم</a:t>
            </a:r>
            <a:endParaRPr lang="en-US" dirty="0"/>
          </a:p>
          <a:p>
            <a:endParaRPr lang="ar-SA" dirty="0"/>
          </a:p>
        </p:txBody>
      </p:sp>
      <p:pic>
        <p:nvPicPr>
          <p:cNvPr id="5" name="صوت مسجّل">
            <a:hlinkClick r:id="" action="ppaction://media"/>
          </p:cNvPr>
          <p:cNvPicPr>
            <a:picLocks noRot="1" noChangeAspect="1"/>
          </p:cNvPicPr>
          <p:nvPr>
            <a:wavAudioFile r:embed="rId1" name="صوت مسجّل"/>
          </p:nvPr>
        </p:nvPicPr>
        <p:blipFill>
          <a:blip r:embed="rId3" cstate="print"/>
          <a:stretch>
            <a:fillRect/>
          </a:stretch>
        </p:blipFill>
        <p:spPr>
          <a:xfrm>
            <a:off x="4419600" y="3276600"/>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0690" fill="hold"/>
                                        <p:tgtEl>
                                          <p:spTgt spid="5"/>
                                        </p:tgtEl>
                                      </p:cBhvr>
                                    </p:cmd>
                                  </p:childTnLst>
                                </p:cTn>
                              </p:par>
                            </p:childTnLst>
                          </p:cTn>
                        </p:par>
                      </p:childTnLst>
                    </p:cTn>
                  </p:par>
                </p:childTnLst>
              </p:cTn>
              <p:nextCondLst>
                <p:cond evt="onClick" delay="0">
                  <p:tgtEl>
                    <p:spTgt spid="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51520" y="404664"/>
            <a:ext cx="8892480"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tab pos="571500" algn="l"/>
              </a:tabLst>
            </a:pPr>
            <a:r>
              <a:rPr kumimoji="0" lang="ar-SA" sz="2400" b="1"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البيريليوم</a:t>
            </a:r>
            <a:r>
              <a:rPr kumimoji="0" lang="ar-SA" sz="2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فلز صلب لامع ذو لون رمادي فولاذي</a:t>
            </a:r>
            <a:r>
              <a:rPr kumimoji="0" lang="en-US" sz="2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ar-SA" sz="2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أخف من </a:t>
            </a:r>
            <a:r>
              <a:rPr kumimoji="0" lang="ar-SA" sz="2400" b="1"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الألومينيوم</a:t>
            </a:r>
            <a:r>
              <a:rPr kumimoji="0" lang="ar-SA" sz="2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وأصلب من </a:t>
            </a:r>
            <a:r>
              <a:rPr kumimoji="0" lang="ar-SA" sz="2400" b="1"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الصلب </a:t>
            </a:r>
            <a:r>
              <a:rPr kumimoji="0" lang="ar-SA" sz="2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ذو معامل توصيل حراري </a:t>
            </a:r>
            <a:r>
              <a:rPr kumimoji="0" lang="ar-SA" sz="2400" b="1"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ممتاز </a:t>
            </a:r>
            <a:r>
              <a:rPr kumimoji="0" lang="ar-SA" sz="2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وموصل جيد للتيار </a:t>
            </a:r>
            <a:r>
              <a:rPr kumimoji="0" lang="ar-SA" sz="2400" b="1"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الكهربي </a:t>
            </a:r>
            <a:r>
              <a:rPr kumimoji="0" lang="ar-SA" sz="2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ويعتمد التوصيل الكهربي </a:t>
            </a:r>
            <a:r>
              <a:rPr kumimoji="0" lang="ar-SA" sz="2400" b="1"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للبيريليوم</a:t>
            </a:r>
            <a:r>
              <a:rPr kumimoji="0" lang="ar-SA" sz="2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على درجة الحرارة ودرجة نقاوة </a:t>
            </a:r>
            <a:r>
              <a:rPr kumimoji="0" lang="ar-SA" sz="2400" b="1"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الفلز </a:t>
            </a:r>
            <a:r>
              <a:rPr kumimoji="0" lang="ar-SA" sz="2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ذو معامل مرونة عالٍ </a:t>
            </a:r>
            <a:r>
              <a:rPr kumimoji="0" lang="ar-SA" sz="2400" b="1"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جداً </a:t>
            </a:r>
            <a:r>
              <a:rPr kumimoji="0" lang="ar-SA" sz="2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وخواص ذرية غير عادية</a:t>
            </a:r>
            <a:r>
              <a:rPr kumimoji="0" lang="en-US" sz="2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 </a:t>
            </a:r>
            <a:r>
              <a:rPr kumimoji="0" lang="ar-SA" sz="2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ايضًا يمتاز </a:t>
            </a:r>
            <a:r>
              <a:rPr kumimoji="0" lang="ar-SA" sz="2400" b="1"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البيريليوم</a:t>
            </a:r>
            <a:r>
              <a:rPr kumimoji="0" lang="ar-SA" sz="2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بأنه غير </a:t>
            </a:r>
            <a:r>
              <a:rPr kumimoji="0" lang="ar-SA" sz="2400" b="1"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مغناطيسي </a:t>
            </a:r>
            <a:r>
              <a:rPr kumimoji="0" lang="ar-SA" sz="2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مقاوم للتآكل حيث يقاوم الأكسدة في الهواء عند درجات الحرارة </a:t>
            </a:r>
            <a:r>
              <a:rPr kumimoji="0" lang="ar-SA" sz="2400" b="1"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العادية </a:t>
            </a:r>
            <a:r>
              <a:rPr kumimoji="0" lang="ar-SA" sz="2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,لديه قابلية نفاذ عالية لأشعة </a:t>
            </a:r>
            <a:r>
              <a:rPr kumimoji="0" lang="ar-SA" sz="2400" b="1"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اكس </a:t>
            </a:r>
            <a:r>
              <a:rPr kumimoji="0" lang="ar-SA" sz="2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سام جداً خاصة عند استنشاقه كمسحوق</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tab pos="571500" algn="l"/>
              </a:tabLst>
            </a:pPr>
            <a:r>
              <a:rPr kumimoji="0" lang="ar-SA" sz="2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والصخور التي تحتوى على عنصر </a:t>
            </a:r>
            <a:r>
              <a:rPr kumimoji="0" lang="ar-SA" sz="2400" b="1"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البريليوم</a:t>
            </a:r>
            <a:r>
              <a:rPr kumimoji="0" lang="ar-SA" sz="2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موجودة في الوطن العربي بكميات كبيرة يمكن الاستفادة منها حيث توجد في القسم الغربي من السعودية وفى الصحراء الشرقية وجنوب سيناء بمصر كما أنها موجودة في السودان</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1" eaLnBrk="0" fontAlgn="base" latinLnBrk="0" hangingPunct="0">
              <a:lnSpc>
                <a:spcPct val="100000"/>
              </a:lnSpc>
              <a:spcBef>
                <a:spcPct val="0"/>
              </a:spcBef>
              <a:spcAft>
                <a:spcPct val="0"/>
              </a:spcAft>
              <a:buClrTx/>
              <a:buSzTx/>
              <a:buFontTx/>
              <a:buChar char="•"/>
              <a:tabLst>
                <a:tab pos="571500" algn="l"/>
              </a:tabLst>
            </a:pPr>
            <a:r>
              <a:rPr kumimoji="0" lang="ar-SA" sz="2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يدخل </a:t>
            </a:r>
            <a:r>
              <a:rPr kumimoji="0" lang="ar-SA" sz="2400" b="1"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البريليوم</a:t>
            </a:r>
            <a:r>
              <a:rPr kumimoji="0" lang="ar-SA" sz="2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في تركيب العديد من المعادن مثل </a:t>
            </a:r>
            <a:r>
              <a:rPr kumimoji="0" lang="ar-SA" sz="2400" b="1"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البريل</a:t>
            </a:r>
            <a:r>
              <a:rPr kumimoji="0" lang="ar-SA" sz="2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Be</a:t>
            </a:r>
            <a:r>
              <a:rPr kumimoji="0" lang="en-US" sz="2400" b="1" i="0" u="none" strike="noStrike" cap="none" normalizeH="0" baseline="-30000" dirty="0" smtClean="0">
                <a:ln>
                  <a:noFill/>
                </a:ln>
                <a:solidFill>
                  <a:schemeClr val="tx1"/>
                </a:solidFill>
                <a:effectLst/>
                <a:latin typeface="Times New Roman" pitchFamily="18" charset="0"/>
                <a:ea typeface="Times New Roman" pitchFamily="18" charset="0"/>
                <a:cs typeface="Times New Roman" pitchFamily="18" charset="0"/>
              </a:rPr>
              <a:t>3</a:t>
            </a: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Al</a:t>
            </a:r>
            <a:r>
              <a:rPr kumimoji="0" lang="en-US" sz="2400" b="1" i="0" u="none" strike="noStrike" cap="none" normalizeH="0" baseline="-30000" dirty="0" smtClean="0">
                <a:ln>
                  <a:noFill/>
                </a:ln>
                <a:solidFill>
                  <a:schemeClr val="tx1"/>
                </a:solidFill>
                <a:effectLst/>
                <a:latin typeface="Times New Roman" pitchFamily="18" charset="0"/>
                <a:ea typeface="Times New Roman" pitchFamily="18" charset="0"/>
                <a:cs typeface="Times New Roman" pitchFamily="18" charset="0"/>
              </a:rPr>
              <a:t>2</a:t>
            </a: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(SiO</a:t>
            </a:r>
            <a:r>
              <a:rPr kumimoji="0" lang="en-US" sz="2400" b="1" i="0" u="none" strike="noStrike" cap="none" normalizeH="0" baseline="-30000" dirty="0" smtClean="0">
                <a:ln>
                  <a:noFill/>
                </a:ln>
                <a:solidFill>
                  <a:schemeClr val="tx1"/>
                </a:solidFill>
                <a:effectLst/>
                <a:latin typeface="Times New Roman" pitchFamily="18" charset="0"/>
                <a:ea typeface="Times New Roman" pitchFamily="18" charset="0"/>
                <a:cs typeface="Times New Roman" pitchFamily="18" charset="0"/>
              </a:rPr>
              <a:t>3</a:t>
            </a: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r>
              <a:rPr kumimoji="0" lang="en-US" sz="2400" b="1" i="0" u="none" strike="noStrike" cap="none" normalizeH="0" baseline="-30000" dirty="0" smtClean="0">
                <a:ln>
                  <a:noFill/>
                </a:ln>
                <a:solidFill>
                  <a:srgbClr val="000066"/>
                </a:solidFill>
                <a:effectLst/>
                <a:latin typeface="Times New Roman" pitchFamily="18" charset="0"/>
                <a:ea typeface="Times New Roman" pitchFamily="18" charset="0"/>
                <a:cs typeface="Times New Roman" pitchFamily="18" charset="0"/>
              </a:rPr>
              <a:t>6</a:t>
            </a:r>
            <a:r>
              <a:rPr kumimoji="0" lang="en-US" sz="2400" b="1" i="0" u="none" strike="noStrike" cap="none" normalizeH="0" baseline="0" dirty="0" smtClean="0">
                <a:ln>
                  <a:noFill/>
                </a:ln>
                <a:solidFill>
                  <a:srgbClr val="000066"/>
                </a:solidFill>
                <a:effectLst/>
                <a:latin typeface="Times New Roman" pitchFamily="18" charset="0"/>
                <a:ea typeface="Times New Roman" pitchFamily="18" charset="0"/>
                <a:cs typeface="Times New Roman" pitchFamily="18" charset="0"/>
              </a:rPr>
              <a:t> </a:t>
            </a:r>
            <a:r>
              <a:rPr kumimoji="0" lang="en-US" sz="2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ar-IQ" sz="2400" b="1"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a:t>
            </a:r>
            <a:r>
              <a:rPr kumimoji="0" lang="ar-SA"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حجر الزمرد هو أحد أنواع معدن </a:t>
            </a:r>
            <a:r>
              <a:rPr kumimoji="0" lang="ar-SA" sz="24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hlinkClick r:id="rId3"/>
              </a:rPr>
              <a:t>البريل</a:t>
            </a:r>
            <a:r>
              <a:rPr kumimoji="0" lang="en-US" sz="2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ar-SA" sz="2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الذى يستخلص منه الزمرد الأزرق </a:t>
            </a:r>
            <a:r>
              <a:rPr kumimoji="0" lang="en-US" sz="2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t>
            </a:r>
            <a:r>
              <a:rPr kumimoji="0" lang="ar-SA" sz="2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وخام </a:t>
            </a:r>
            <a:r>
              <a:rPr kumimoji="0" lang="ar-SA" sz="2400" b="1"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بيرتناديت</a:t>
            </a:r>
            <a:r>
              <a:rPr kumimoji="0" lang="ar-SA" sz="2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Be</a:t>
            </a:r>
            <a:r>
              <a:rPr kumimoji="0" lang="en-US" sz="2400" b="1" i="0" u="none" strike="noStrike" cap="none" normalizeH="0" baseline="-30000" dirty="0" smtClean="0">
                <a:ln>
                  <a:noFill/>
                </a:ln>
                <a:solidFill>
                  <a:srgbClr val="000000"/>
                </a:solidFill>
                <a:effectLst/>
                <a:latin typeface="Times New Roman" pitchFamily="18" charset="0"/>
                <a:ea typeface="Times New Roman" pitchFamily="18" charset="0"/>
                <a:cs typeface="Times New Roman" pitchFamily="18" charset="0"/>
              </a:rPr>
              <a:t>4</a:t>
            </a:r>
            <a:r>
              <a:rPr kumimoji="0" lang="en-US" sz="2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Si</a:t>
            </a:r>
            <a:r>
              <a:rPr kumimoji="0" lang="en-US" sz="2400" b="1" i="0" u="none" strike="noStrike" cap="none" normalizeH="0" baseline="-30000" dirty="0" smtClean="0">
                <a:ln>
                  <a:noFill/>
                </a:ln>
                <a:solidFill>
                  <a:srgbClr val="000000"/>
                </a:solidFill>
                <a:effectLst/>
                <a:latin typeface="Times New Roman" pitchFamily="18" charset="0"/>
                <a:ea typeface="Times New Roman" pitchFamily="18" charset="0"/>
                <a:cs typeface="Times New Roman" pitchFamily="18" charset="0"/>
              </a:rPr>
              <a:t>2</a:t>
            </a:r>
            <a:r>
              <a:rPr kumimoji="0" lang="en-US" sz="2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O</a:t>
            </a:r>
            <a:r>
              <a:rPr kumimoji="0" lang="en-US" sz="2400" b="1" i="0" u="none" strike="noStrike" cap="none" normalizeH="0" baseline="-30000" dirty="0" smtClean="0">
                <a:ln>
                  <a:noFill/>
                </a:ln>
                <a:solidFill>
                  <a:srgbClr val="000000"/>
                </a:solidFill>
                <a:effectLst/>
                <a:latin typeface="Times New Roman" pitchFamily="18" charset="0"/>
                <a:ea typeface="Times New Roman" pitchFamily="18" charset="0"/>
                <a:cs typeface="Times New Roman" pitchFamily="18" charset="0"/>
              </a:rPr>
              <a:t>7</a:t>
            </a:r>
            <a:r>
              <a:rPr kumimoji="0" lang="en-US" sz="2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(OH)</a:t>
            </a:r>
            <a:r>
              <a:rPr kumimoji="0" lang="en-US" sz="2400" b="1" i="0" u="none" strike="noStrike" cap="none" normalizeH="0" baseline="-30000" dirty="0" smtClean="0">
                <a:ln>
                  <a:noFill/>
                </a:ln>
                <a:solidFill>
                  <a:srgbClr val="000000"/>
                </a:solidFill>
                <a:effectLst/>
                <a:latin typeface="Times New Roman" pitchFamily="18" charset="0"/>
                <a:ea typeface="Times New Roman" pitchFamily="18" charset="0"/>
                <a:cs typeface="Times New Roman" pitchFamily="18" charset="0"/>
              </a:rPr>
              <a:t>2</a:t>
            </a:r>
            <a:r>
              <a:rPr kumimoji="0" lang="en-US" sz="2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t>
            </a:r>
            <a:r>
              <a:rPr kumimoji="0" lang="ar-SA" sz="2400" b="1"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a:t>
            </a:r>
            <a:r>
              <a:rPr kumimoji="0" lang="ar-SA" sz="2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ونجد أن عنصر </a:t>
            </a:r>
            <a:r>
              <a:rPr kumimoji="0" lang="ar-SA" sz="2400" b="1"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البريليوم</a:t>
            </a:r>
            <a:r>
              <a:rPr kumimoji="0" lang="ar-SA" sz="2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من المعادن الصلبة ووزنه أخف من الألومونيوم، ولكن صلابته تفوق الصلب المستخدم في الإنشاءات المعمارية وهو مقاوم للحرارة حيث ينصهر عند درجة حرارة 1300 درجة مئوية وفي الربع الثاني من القرن العشرين تم تحضير </a:t>
            </a:r>
            <a:r>
              <a:rPr kumimoji="0" lang="ar-SA" sz="2400" b="1"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البريليوم</a:t>
            </a:r>
            <a:r>
              <a:rPr kumimoji="0" lang="ar-SA" sz="2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صناعياً واستخدامه في مجالات مختلفة</a:t>
            </a:r>
            <a:r>
              <a:rPr kumimoji="0" lang="en-US" sz="2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صوت مسجّل">
            <a:hlinkClick r:id="" action="ppaction://media"/>
          </p:cNvPr>
          <p:cNvPicPr>
            <a:picLocks noRot="1" noChangeAspect="1"/>
          </p:cNvPicPr>
          <p:nvPr>
            <a:wavAudioFile r:embed="rId1" name="صوت مسجّل"/>
          </p:nvPr>
        </p:nvPicPr>
        <p:blipFill>
          <a:blip r:embed="rId4" cstate="print"/>
          <a:stretch>
            <a:fillRect/>
          </a:stretch>
        </p:blipFill>
        <p:spPr>
          <a:xfrm>
            <a:off x="4419600" y="3276600"/>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4828" fill="hold"/>
                                        <p:tgtEl>
                                          <p:spTgt spid="3"/>
                                        </p:tgtEl>
                                      </p:cBhvr>
                                    </p:cmd>
                                  </p:childTnLst>
                                </p:cTn>
                              </p:par>
                            </p:childTnLst>
                          </p:cTn>
                        </p:par>
                      </p:childTnLst>
                    </p:cTn>
                  </p:par>
                </p:childTnLst>
              </p:cTn>
              <p:nextCondLst>
                <p:cond evt="onClick" delay="0">
                  <p:tgtEl>
                    <p:spTgt spid="3"/>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ChangeArrowheads="1"/>
          </p:cNvSpPr>
          <p:nvPr/>
        </p:nvSpPr>
        <p:spPr bwMode="auto">
          <a:xfrm>
            <a:off x="899592" y="624751"/>
            <a:ext cx="6876256"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Char char="•"/>
              <a:tabLst>
                <a:tab pos="571500" algn="l"/>
              </a:tabLst>
            </a:pPr>
            <a:r>
              <a:rPr kumimoji="0" lang="ar-SA" sz="2400" b="1" i="0" u="sng"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استخداماته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1" eaLnBrk="0" fontAlgn="base" latinLnBrk="0" hangingPunct="0">
              <a:lnSpc>
                <a:spcPct val="100000"/>
              </a:lnSpc>
              <a:spcBef>
                <a:spcPct val="0"/>
              </a:spcBef>
              <a:spcAft>
                <a:spcPct val="0"/>
              </a:spcAft>
              <a:buClrTx/>
              <a:buSzTx/>
              <a:buFontTx/>
              <a:buChar char="•"/>
              <a:tabLst>
                <a:tab pos="571500" algn="l"/>
              </a:tabLst>
            </a:pPr>
            <a:r>
              <a:rPr kumimoji="0" lang="ar-SA" sz="2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فاستخدمت سبائكه في صناعة الطائرات لأنها أخف مرة ونصف مرة من الألومونيوم بالإضافة الى قوة تحملها عندما تطير بأضعاف سرعة الصوت، كما أن مقاومة عنصر </a:t>
            </a:r>
            <a:r>
              <a:rPr kumimoji="0" lang="ar-SA" sz="2400" b="1"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البريليوم</a:t>
            </a:r>
            <a:r>
              <a:rPr kumimoji="0" lang="ar-SA" sz="2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للحرارة العالية جعلته الأنسب في صناعة الصواريخ ومركبات الفضاء</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1" eaLnBrk="0" fontAlgn="base" latinLnBrk="0" hangingPunct="0">
              <a:lnSpc>
                <a:spcPct val="100000"/>
              </a:lnSpc>
              <a:spcBef>
                <a:spcPct val="0"/>
              </a:spcBef>
              <a:spcAft>
                <a:spcPct val="0"/>
              </a:spcAft>
              <a:buClrTx/>
              <a:buSzTx/>
              <a:buFontTx/>
              <a:buChar char="•"/>
              <a:tabLst>
                <a:tab pos="571500" algn="l"/>
              </a:tabLst>
            </a:pPr>
            <a:r>
              <a:rPr kumimoji="0" lang="en-US" sz="2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ar-SA" sz="2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كما عرف عنه في مجال الفيزياء النووية أنه ضعيف في امتصاص </a:t>
            </a:r>
            <a:r>
              <a:rPr kumimoji="0" lang="ar-SA" sz="2400" b="1"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النيوترونات</a:t>
            </a:r>
            <a:r>
              <a:rPr kumimoji="0" lang="ar-SA" sz="2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وهي اجسام صغيرة داخل الذرة، فهو يغير من حركتها ويبطئ من سرعتها فيتحكم في التفاعلات داخل المفاعلات النووية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1" eaLnBrk="0" fontAlgn="base" latinLnBrk="0" hangingPunct="0">
              <a:lnSpc>
                <a:spcPct val="100000"/>
              </a:lnSpc>
              <a:spcBef>
                <a:spcPct val="0"/>
              </a:spcBef>
              <a:spcAft>
                <a:spcPct val="0"/>
              </a:spcAft>
              <a:buClrTx/>
              <a:buSzTx/>
              <a:buFontTx/>
              <a:buChar char="•"/>
              <a:tabLst>
                <a:tab pos="571500" algn="l"/>
              </a:tabLst>
            </a:pPr>
            <a:r>
              <a:rPr kumimoji="0" lang="ar-SA" sz="2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كما أنه يضاف بكميات بسيطة للنحاس لتصنع منه سبيكة تسمى برونز </a:t>
            </a:r>
            <a:r>
              <a:rPr kumimoji="0" lang="ar-SA" sz="2400" b="1"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البريليوم</a:t>
            </a:r>
            <a:r>
              <a:rPr kumimoji="0" lang="ar-SA" sz="2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وهي تمتاز بأنها عالية الجهد قوية الاحتمال تستخدم في صناعة التروس ذات السرعات العالية، وكذلك الصمامات والمحركات </a:t>
            </a:r>
            <a:r>
              <a:rPr kumimoji="0" lang="ar-SA" sz="2400" b="1"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الكهربائية،</a:t>
            </a:r>
            <a:r>
              <a:rPr kumimoji="0" lang="ar-SA" sz="2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1" eaLnBrk="0" fontAlgn="base" latinLnBrk="0" hangingPunct="0">
              <a:lnSpc>
                <a:spcPct val="100000"/>
              </a:lnSpc>
              <a:spcBef>
                <a:spcPct val="0"/>
              </a:spcBef>
              <a:spcAft>
                <a:spcPct val="0"/>
              </a:spcAft>
              <a:buClrTx/>
              <a:buSzTx/>
              <a:buFontTx/>
              <a:buChar char="•"/>
              <a:tabLst>
                <a:tab pos="571500" algn="l"/>
              </a:tabLst>
            </a:pPr>
            <a:r>
              <a:rPr kumimoji="0" lang="ar-SA" sz="2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كما أن مقاومته للاحتكاك أدت إلى استخدامه في مصانع الذخيرة والمفرقعات حيث إن احتكاكه لا يتسبب عنه تطاير الشرر</a:t>
            </a:r>
            <a:r>
              <a:rPr kumimoji="0" lang="ar-SA" sz="1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t>
            </a:r>
            <a:endParaRPr kumimoji="0" lang="ar-SA"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صوت مسجّل">
            <a:hlinkClick r:id="" action="ppaction://media"/>
          </p:cNvPr>
          <p:cNvPicPr>
            <a:picLocks noRot="1" noChangeAspect="1"/>
          </p:cNvPicPr>
          <p:nvPr>
            <a:wavAudioFile r:embed="rId1" name="صوت مسجّل"/>
          </p:nvPr>
        </p:nvPicPr>
        <p:blipFill>
          <a:blip r:embed="rId3" cstate="print"/>
          <a:stretch>
            <a:fillRect/>
          </a:stretch>
        </p:blipFill>
        <p:spPr>
          <a:xfrm>
            <a:off x="4419600" y="3276600"/>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20330" fill="hold"/>
                                        <p:tgtEl>
                                          <p:spTgt spid="3"/>
                                        </p:tgtEl>
                                      </p:cBhvr>
                                    </p:cmd>
                                  </p:childTnLst>
                                </p:cTn>
                              </p:par>
                            </p:childTnLst>
                          </p:cTn>
                        </p:par>
                      </p:childTnLst>
                    </p:cTn>
                  </p:par>
                </p:childTnLst>
              </p:cTn>
              <p:nextCondLst>
                <p:cond evt="onClick" delay="0">
                  <p:tgtEl>
                    <p:spTgt spid="3"/>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ChangeArrowheads="1"/>
          </p:cNvSpPr>
          <p:nvPr/>
        </p:nvSpPr>
        <p:spPr bwMode="auto">
          <a:xfrm>
            <a:off x="539552" y="0"/>
            <a:ext cx="8604448"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1" eaLnBrk="1" fontAlgn="base" latinLnBrk="0" hangingPunct="1">
              <a:lnSpc>
                <a:spcPct val="100000"/>
              </a:lnSpc>
              <a:spcBef>
                <a:spcPct val="0"/>
              </a:spcBef>
              <a:spcAft>
                <a:spcPct val="0"/>
              </a:spcAft>
              <a:buClrTx/>
              <a:buSzTx/>
              <a:buFontTx/>
              <a:buNone/>
              <a:tabLst/>
            </a:pPr>
            <a:r>
              <a:rPr kumimoji="0" lang="ar-SA" sz="2400" b="1" i="0" u="sng"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تحضير </a:t>
            </a:r>
            <a:r>
              <a:rPr kumimoji="0" lang="ar-SA" sz="2400" b="1" i="0" u="sng"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البيريليوم</a:t>
            </a:r>
            <a:endParaRPr kumimoji="0" lang="en-US"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a:t>
            </a:r>
            <a:r>
              <a:rPr kumimoji="0" lang="ar-SA"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إجراء عملية الصهر تتضمّن طحن معدن </a:t>
            </a:r>
            <a:r>
              <a:rPr kumimoji="0" lang="ar-SA" sz="24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البيريل</a:t>
            </a:r>
            <a:r>
              <a:rPr kumimoji="0" lang="ar-SA"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حتى يصبح على شكل مسحوق، ومن ثمّ تسخينه إلى درجات حرارة تصل إلى </a:t>
            </a:r>
            <a:r>
              <a:rPr kumimoji="0" lang="ar-SA" sz="24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1650 </a:t>
            </a:r>
            <a:r>
              <a:rPr kumimoji="0" lang="ar-SA"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°س يبرّد </a:t>
            </a:r>
            <a:r>
              <a:rPr kumimoji="0" lang="ar-SA" sz="24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المصهور</a:t>
            </a:r>
            <a:r>
              <a:rPr kumimoji="0" lang="ar-SA"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بشكل سريع بالماء ومن ثمّ يعاد تسخينه إلى درجات حرارة بين 250 و 350 </a:t>
            </a:r>
            <a:endParaRPr kumimoji="0" lang="ar-SA"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16386" name="Rectangle 2"/>
          <p:cNvSpPr>
            <a:spLocks noChangeArrowheads="1"/>
          </p:cNvSpPr>
          <p:nvPr/>
        </p:nvSpPr>
        <p:spPr bwMode="auto">
          <a:xfrm>
            <a:off x="1043608" y="1844824"/>
            <a:ext cx="7488832" cy="252376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Char char="•"/>
              <a:tabLst>
                <a:tab pos="571500" algn="l"/>
              </a:tabLst>
            </a:pPr>
            <a:r>
              <a:rPr kumimoji="0" lang="ar-SA" sz="2400" b="1" i="0" u="none" strike="noStrike" cap="none" normalizeH="0" baseline="0" dirty="0" smtClean="0">
                <a:ln>
                  <a:noFill/>
                </a:ln>
                <a:effectLst/>
                <a:latin typeface="Times New Roman" pitchFamily="18" charset="0"/>
                <a:ea typeface="Times New Roman" pitchFamily="18" charset="0"/>
                <a:cs typeface="Times New Roman" pitchFamily="18" charset="0"/>
              </a:rPr>
              <a:t>وذلك في وسط من </a:t>
            </a:r>
            <a:r>
              <a:rPr kumimoji="0" lang="ar-SA" sz="2400" b="1" i="0" u="none" strike="noStrike" cap="none" normalizeH="0" baseline="0" dirty="0" smtClean="0">
                <a:ln>
                  <a:noFill/>
                </a:ln>
                <a:effectLst/>
                <a:latin typeface="Times New Roman" pitchFamily="18" charset="0"/>
                <a:ea typeface="Times New Roman" pitchFamily="18" charset="0"/>
                <a:cs typeface="Times New Roman" pitchFamily="18" charset="0"/>
                <a:hlinkClick r:id="rId3" tooltip="حمض الكبريتيك"/>
              </a:rPr>
              <a:t>حامض الكبريتيك</a:t>
            </a:r>
            <a:r>
              <a:rPr kumimoji="0" lang="en-US" sz="2400" b="1" i="0" u="none" strike="noStrike" cap="none" normalizeH="0" baseline="0" dirty="0" smtClean="0">
                <a:ln>
                  <a:noFill/>
                </a:ln>
                <a:effectLst/>
                <a:latin typeface="Times New Roman" pitchFamily="18" charset="0"/>
                <a:ea typeface="Times New Roman" pitchFamily="18" charset="0"/>
                <a:cs typeface="Times New Roman" pitchFamily="18" charset="0"/>
              </a:rPr>
              <a:t> </a:t>
            </a:r>
            <a:r>
              <a:rPr kumimoji="0" lang="ar-SA" sz="2400" b="1" i="0" u="none" strike="noStrike" cap="none" normalizeH="0" baseline="0" dirty="0" smtClean="0">
                <a:ln>
                  <a:noFill/>
                </a:ln>
                <a:effectLst/>
                <a:latin typeface="Times New Roman" pitchFamily="18" charset="0"/>
                <a:ea typeface="Times New Roman" pitchFamily="18" charset="0"/>
                <a:cs typeface="Times New Roman" pitchFamily="18" charset="0"/>
              </a:rPr>
              <a:t>المركّز ممّا يعطي </a:t>
            </a:r>
            <a:r>
              <a:rPr kumimoji="0" lang="ar-SA" sz="2400" b="1" i="0" u="none" strike="noStrike" cap="none" normalizeH="0" baseline="0" dirty="0" smtClean="0">
                <a:ln>
                  <a:noFill/>
                </a:ln>
                <a:effectLst/>
                <a:latin typeface="Times New Roman" pitchFamily="18" charset="0"/>
                <a:ea typeface="Times New Roman" pitchFamily="18" charset="0"/>
                <a:cs typeface="Times New Roman" pitchFamily="18" charset="0"/>
                <a:hlinkClick r:id="rId4" tooltip="كبريتات البيريليوم"/>
              </a:rPr>
              <a:t>كبريتات </a:t>
            </a:r>
            <a:r>
              <a:rPr kumimoji="0" lang="ar-SA" sz="2400" b="1" i="0" u="none" strike="noStrike" cap="none" normalizeH="0" baseline="0" dirty="0" err="1" smtClean="0">
                <a:ln>
                  <a:noFill/>
                </a:ln>
                <a:effectLst/>
                <a:latin typeface="Times New Roman" pitchFamily="18" charset="0"/>
                <a:ea typeface="Times New Roman" pitchFamily="18" charset="0"/>
                <a:cs typeface="Times New Roman" pitchFamily="18" charset="0"/>
                <a:hlinkClick r:id="rId4" tooltip="كبريتات البيريليوم"/>
              </a:rPr>
              <a:t>البيريليوم</a:t>
            </a:r>
            <a:r>
              <a:rPr kumimoji="0" lang="en-US" sz="2400" b="1" i="0" u="none" strike="noStrike" cap="none" normalizeH="0" baseline="0" dirty="0" smtClean="0">
                <a:ln>
                  <a:noFill/>
                </a:ln>
                <a:effectLst/>
                <a:latin typeface="Times New Roman" pitchFamily="18" charset="0"/>
                <a:ea typeface="Times New Roman" pitchFamily="18" charset="0"/>
                <a:cs typeface="Times New Roman" pitchFamily="18" charset="0"/>
              </a:rPr>
              <a:t> </a:t>
            </a:r>
            <a:r>
              <a:rPr kumimoji="0" lang="ar-SA" sz="2400" b="1" i="0" u="none" strike="noStrike" cap="none" normalizeH="0" baseline="0" dirty="0" smtClean="0">
                <a:ln>
                  <a:noFill/>
                </a:ln>
                <a:effectLst/>
                <a:latin typeface="Times New Roman" pitchFamily="18" charset="0"/>
                <a:ea typeface="Times New Roman" pitchFamily="18" charset="0"/>
                <a:cs typeface="Times New Roman" pitchFamily="18" charset="0"/>
                <a:hlinkClick r:id="rId5" tooltip="كبريتات الألومنيوم"/>
              </a:rPr>
              <a:t>وكبريتات </a:t>
            </a:r>
            <a:r>
              <a:rPr kumimoji="0" lang="ar-SA" sz="2400" b="1" i="0" u="none" strike="noStrike" cap="none" normalizeH="0" baseline="0" dirty="0" err="1" smtClean="0">
                <a:ln>
                  <a:noFill/>
                </a:ln>
                <a:effectLst/>
                <a:latin typeface="Times New Roman" pitchFamily="18" charset="0"/>
                <a:ea typeface="Times New Roman" pitchFamily="18" charset="0"/>
                <a:cs typeface="Times New Roman" pitchFamily="18" charset="0"/>
                <a:hlinkClick r:id="rId5" tooltip="كبريتات الألومنيوم"/>
              </a:rPr>
              <a:t>الألومنيوم</a:t>
            </a:r>
            <a:r>
              <a:rPr kumimoji="0" lang="en-US" sz="2400" b="1" i="0" u="none" strike="noStrike" cap="none" normalizeH="0" baseline="0" dirty="0" smtClean="0">
                <a:ln>
                  <a:noFill/>
                </a:ln>
                <a:effectLst/>
                <a:latin typeface="Times New Roman" pitchFamily="18" charset="0"/>
                <a:ea typeface="Times New Roman" pitchFamily="18" charset="0"/>
                <a:cs typeface="Times New Roman" pitchFamily="18" charset="0"/>
              </a:rPr>
              <a:t>. </a:t>
            </a:r>
            <a:r>
              <a:rPr kumimoji="0" lang="ar-SA" sz="2400" b="1" i="0" u="none" strike="noStrike" cap="none" normalizeH="0" baseline="0" dirty="0" smtClean="0">
                <a:ln>
                  <a:noFill/>
                </a:ln>
                <a:effectLst/>
                <a:latin typeface="Times New Roman" pitchFamily="18" charset="0"/>
                <a:ea typeface="Times New Roman" pitchFamily="18" charset="0"/>
                <a:cs typeface="Times New Roman" pitchFamily="18" charset="0"/>
              </a:rPr>
              <a:t>يضاف </a:t>
            </a:r>
            <a:r>
              <a:rPr kumimoji="0" lang="ar-SA" sz="2400" b="1" i="0" u="none" strike="noStrike" cap="none" normalizeH="0" baseline="0" dirty="0" err="1" smtClean="0">
                <a:ln>
                  <a:noFill/>
                </a:ln>
                <a:effectLst/>
                <a:latin typeface="Times New Roman" pitchFamily="18" charset="0"/>
                <a:ea typeface="Times New Roman" pitchFamily="18" charset="0"/>
                <a:cs typeface="Times New Roman" pitchFamily="18" charset="0"/>
              </a:rPr>
              <a:t>كلوريد</a:t>
            </a:r>
            <a:r>
              <a:rPr kumimoji="0" lang="ar-SA" sz="2400" b="1" i="0" u="none" strike="noStrike" cap="none" normalizeH="0" baseline="0" dirty="0" err="1" smtClean="0">
                <a:ln>
                  <a:noFill/>
                </a:ln>
                <a:effectLst/>
                <a:latin typeface="Times New Roman" pitchFamily="18" charset="0"/>
                <a:ea typeface="Times New Roman" pitchFamily="18" charset="0"/>
                <a:cs typeface="Times New Roman" pitchFamily="18" charset="0"/>
                <a:hlinkClick r:id="rId6" tooltip="أمونياك"/>
              </a:rPr>
              <a:t>الأمونيا</a:t>
            </a:r>
            <a:r>
              <a:rPr kumimoji="0" lang="en-US" sz="2400" b="1" i="0" u="none" strike="noStrike" cap="none" normalizeH="0" baseline="0" dirty="0" smtClean="0">
                <a:ln>
                  <a:noFill/>
                </a:ln>
                <a:effectLst/>
                <a:latin typeface="Times New Roman" pitchFamily="18" charset="0"/>
                <a:ea typeface="Times New Roman" pitchFamily="18" charset="0"/>
                <a:cs typeface="Times New Roman" pitchFamily="18" charset="0"/>
              </a:rPr>
              <a:t> </a:t>
            </a:r>
            <a:r>
              <a:rPr kumimoji="0" lang="ar-SA" sz="2400" b="1" i="0" u="none" strike="noStrike" cap="none" normalizeH="0" baseline="0" dirty="0" smtClean="0">
                <a:ln>
                  <a:noFill/>
                </a:ln>
                <a:effectLst/>
                <a:latin typeface="Times New Roman" pitchFamily="18" charset="0"/>
                <a:ea typeface="Times New Roman" pitchFamily="18" charset="0"/>
                <a:cs typeface="Times New Roman" pitchFamily="18" charset="0"/>
              </a:rPr>
              <a:t>بعد ذلك من أجل إزالة أملاح </a:t>
            </a:r>
            <a:r>
              <a:rPr kumimoji="0" lang="ar-SA" sz="2400" b="1" i="0" u="none" strike="noStrike" cap="none" normalizeH="0" baseline="0" dirty="0" err="1" smtClean="0">
                <a:ln>
                  <a:noFill/>
                </a:ln>
                <a:effectLst/>
                <a:latin typeface="Times New Roman" pitchFamily="18" charset="0"/>
                <a:ea typeface="Times New Roman" pitchFamily="18" charset="0"/>
                <a:cs typeface="Times New Roman" pitchFamily="18" charset="0"/>
              </a:rPr>
              <a:t>الألومنيوم</a:t>
            </a:r>
            <a:r>
              <a:rPr kumimoji="0" lang="ar-SA" sz="2400" b="1" i="0" u="none" strike="noStrike" cap="none" normalizeH="0" baseline="0" dirty="0" smtClean="0">
                <a:ln>
                  <a:noFill/>
                </a:ln>
                <a:effectLst/>
                <a:latin typeface="Times New Roman" pitchFamily="18" charset="0"/>
                <a:ea typeface="Times New Roman" pitchFamily="18" charset="0"/>
                <a:cs typeface="Times New Roman" pitchFamily="18" charset="0"/>
              </a:rPr>
              <a:t> والكبريت، حيث ينفصل </a:t>
            </a:r>
            <a:r>
              <a:rPr kumimoji="0" lang="ar-SA" sz="2400" b="1" i="0" u="none" strike="noStrike" cap="none" normalizeH="0" baseline="0" dirty="0" err="1" smtClean="0">
                <a:ln>
                  <a:noFill/>
                </a:ln>
                <a:effectLst/>
                <a:latin typeface="Times New Roman" pitchFamily="18" charset="0"/>
                <a:ea typeface="Times New Roman" pitchFamily="18" charset="0"/>
                <a:cs typeface="Times New Roman" pitchFamily="18" charset="0"/>
              </a:rPr>
              <a:t>الألومنيوم</a:t>
            </a:r>
            <a:r>
              <a:rPr kumimoji="0" lang="ar-SA" sz="2400" b="1" i="0" u="none" strike="noStrike" cap="none" normalizeH="0" baseline="0" dirty="0" smtClean="0">
                <a:ln>
                  <a:noFill/>
                </a:ln>
                <a:effectLst/>
                <a:latin typeface="Times New Roman" pitchFamily="18" charset="0"/>
                <a:ea typeface="Times New Roman" pitchFamily="18" charset="0"/>
                <a:cs typeface="Times New Roman" pitchFamily="18" charset="0"/>
              </a:rPr>
              <a:t> على شكل ملح </a:t>
            </a:r>
            <a:r>
              <a:rPr kumimoji="0" lang="ar-SA" sz="2400" b="1" i="0" u="none" strike="noStrike" cap="none" normalizeH="0" baseline="0" dirty="0" smtClean="0">
                <a:ln>
                  <a:noFill/>
                </a:ln>
                <a:effectLst/>
                <a:latin typeface="Times New Roman" pitchFamily="18" charset="0"/>
                <a:ea typeface="Times New Roman" pitchFamily="18" charset="0"/>
                <a:cs typeface="Times New Roman" pitchFamily="18" charset="0"/>
                <a:hlinkClick r:id="rId7" tooltip="شب الأمونيوم"/>
              </a:rPr>
              <a:t>شب </a:t>
            </a:r>
            <a:r>
              <a:rPr kumimoji="0" lang="ar-SA" sz="2400" b="1" i="0" u="none" strike="noStrike" cap="none" normalizeH="0" baseline="0" dirty="0" err="1" smtClean="0">
                <a:ln>
                  <a:noFill/>
                </a:ln>
                <a:effectLst/>
                <a:latin typeface="Times New Roman" pitchFamily="18" charset="0"/>
                <a:ea typeface="Times New Roman" pitchFamily="18" charset="0"/>
                <a:cs typeface="Times New Roman" pitchFamily="18" charset="0"/>
                <a:hlinkClick r:id="rId7" tooltip="شب الأمونيوم"/>
              </a:rPr>
              <a:t>الأمونيوم</a:t>
            </a:r>
            <a:r>
              <a:rPr kumimoji="0" lang="en-US" sz="2400" b="1" i="0" u="none" strike="noStrike" cap="none" normalizeH="0" baseline="0" dirty="0" smtClean="0">
                <a:ln>
                  <a:noFill/>
                </a:ln>
                <a:effectLst/>
                <a:latin typeface="Times New Roman" pitchFamily="18" charset="0"/>
                <a:ea typeface="Times New Roman" pitchFamily="18" charset="0"/>
                <a:cs typeface="Times New Roman" pitchFamily="18" charset="0"/>
              </a:rPr>
              <a:t> NH</a:t>
            </a:r>
            <a:r>
              <a:rPr kumimoji="0" lang="en-US" sz="2400" b="1" i="0" u="none" strike="noStrike" cap="none" normalizeH="0" baseline="-30000" dirty="0" smtClean="0">
                <a:ln>
                  <a:noFill/>
                </a:ln>
                <a:effectLst/>
                <a:latin typeface="Times New Roman" pitchFamily="18" charset="0"/>
                <a:ea typeface="Times New Roman" pitchFamily="18" charset="0"/>
                <a:cs typeface="Times New Roman" pitchFamily="18" charset="0"/>
              </a:rPr>
              <a:t>4</a:t>
            </a:r>
            <a:r>
              <a:rPr kumimoji="0" lang="en-US" sz="2400" b="1" i="0" u="none" strike="noStrike" cap="none" normalizeH="0" baseline="0" dirty="0" smtClean="0">
                <a:ln>
                  <a:noFill/>
                </a:ln>
                <a:effectLst/>
                <a:latin typeface="Times New Roman" pitchFamily="18" charset="0"/>
                <a:ea typeface="Times New Roman" pitchFamily="18" charset="0"/>
                <a:cs typeface="Times New Roman" pitchFamily="18" charset="0"/>
              </a:rPr>
              <a:t>Al(SO</a:t>
            </a:r>
            <a:r>
              <a:rPr kumimoji="0" lang="en-US" sz="2400" b="1" i="0" u="none" strike="noStrike" cap="none" normalizeH="0" baseline="-30000" dirty="0" smtClean="0">
                <a:ln>
                  <a:noFill/>
                </a:ln>
                <a:effectLst/>
                <a:latin typeface="Times New Roman" pitchFamily="18" charset="0"/>
                <a:ea typeface="Times New Roman" pitchFamily="18" charset="0"/>
                <a:cs typeface="Times New Roman" pitchFamily="18" charset="0"/>
              </a:rPr>
              <a:t>4</a:t>
            </a:r>
            <a:r>
              <a:rPr kumimoji="0" lang="en-US" sz="2400" b="1" i="0" u="none" strike="noStrike" cap="none" normalizeH="0" baseline="0" dirty="0" smtClean="0">
                <a:ln>
                  <a:noFill/>
                </a:ln>
                <a:effectLst/>
                <a:latin typeface="Times New Roman" pitchFamily="18" charset="0"/>
                <a:ea typeface="Times New Roman" pitchFamily="18" charset="0"/>
                <a:cs typeface="Times New Roman" pitchFamily="18" charset="0"/>
              </a:rPr>
              <a:t>)</a:t>
            </a:r>
            <a:r>
              <a:rPr kumimoji="0" lang="en-US" sz="2400" b="1" i="0" u="none" strike="noStrike" cap="none" normalizeH="0" baseline="-30000" dirty="0" smtClean="0">
                <a:ln>
                  <a:noFill/>
                </a:ln>
                <a:effectLst/>
                <a:latin typeface="Times New Roman" pitchFamily="18" charset="0"/>
                <a:ea typeface="Times New Roman" pitchFamily="18" charset="0"/>
                <a:cs typeface="Times New Roman" pitchFamily="18" charset="0"/>
              </a:rPr>
              <a:t>2</a:t>
            </a:r>
            <a:r>
              <a:rPr kumimoji="0" lang="en-US" sz="2400" b="1" i="0" u="none" strike="noStrike" cap="none" normalizeH="0" baseline="0" dirty="0" smtClean="0">
                <a:ln>
                  <a:noFill/>
                </a:ln>
                <a:effectLst/>
                <a:latin typeface="Times New Roman" pitchFamily="18" charset="0"/>
                <a:ea typeface="Times New Roman" pitchFamily="18" charset="0"/>
                <a:cs typeface="Times New Roman" pitchFamily="18" charset="0"/>
              </a:rPr>
              <a:t>.12H</a:t>
            </a:r>
            <a:r>
              <a:rPr kumimoji="0" lang="en-US" sz="2400" b="1" i="0" u="none" strike="noStrike" cap="none" normalizeH="0" baseline="-30000" dirty="0" smtClean="0">
                <a:ln>
                  <a:noFill/>
                </a:ln>
                <a:effectLst/>
                <a:latin typeface="Times New Roman" pitchFamily="18" charset="0"/>
                <a:ea typeface="Times New Roman" pitchFamily="18" charset="0"/>
                <a:cs typeface="Times New Roman" pitchFamily="18" charset="0"/>
              </a:rPr>
              <a:t>2</a:t>
            </a:r>
            <a:r>
              <a:rPr kumimoji="0" lang="en-US" sz="2400" b="1" i="0" u="none" strike="noStrike" cap="none" normalizeH="0" baseline="0" dirty="0" smtClean="0">
                <a:ln>
                  <a:noFill/>
                </a:ln>
                <a:effectLst/>
                <a:latin typeface="Times New Roman" pitchFamily="18" charset="0"/>
                <a:ea typeface="Times New Roman" pitchFamily="18" charset="0"/>
                <a:cs typeface="Times New Roman" pitchFamily="18" charset="0"/>
              </a:rPr>
              <a:t>O</a:t>
            </a:r>
            <a:r>
              <a:rPr kumimoji="0" lang="ar-IQ" sz="2400" b="1" i="0" u="none" strike="noStrike" cap="none" normalizeH="0" baseline="0" dirty="0" smtClean="0">
                <a:ln>
                  <a:noFill/>
                </a:ln>
                <a:effectLst/>
                <a:latin typeface="Times New Roman" pitchFamily="18" charset="0"/>
                <a:ea typeface="Times New Roman" pitchFamily="18" charset="0"/>
                <a:cs typeface="Times New Roman" pitchFamily="18" charset="0"/>
              </a:rPr>
              <a:t> قليل الذوبان </a:t>
            </a:r>
            <a:endParaRPr kumimoji="0" lang="en-US" sz="2400" b="1" i="0" u="none" strike="noStrike" cap="none" normalizeH="0" baseline="0" dirty="0" smtClean="0">
              <a:ln>
                <a:noFill/>
              </a:ln>
              <a:effectLst/>
              <a:latin typeface="Arial" pitchFamily="34" charset="0"/>
              <a:cs typeface="Arial" pitchFamily="34" charset="0"/>
            </a:endParaRPr>
          </a:p>
          <a:p>
            <a:pPr marL="0" marR="0" lvl="0" indent="0" algn="l" defTabSz="914400" rtl="1" eaLnBrk="0" fontAlgn="base" latinLnBrk="0" hangingPunct="0">
              <a:lnSpc>
                <a:spcPct val="100000"/>
              </a:lnSpc>
              <a:spcBef>
                <a:spcPct val="0"/>
              </a:spcBef>
              <a:spcAft>
                <a:spcPct val="0"/>
              </a:spcAft>
              <a:buClrTx/>
              <a:buSzTx/>
              <a:buFontTx/>
              <a:buNone/>
              <a:tabLst>
                <a:tab pos="571500" algn="l"/>
              </a:tabLst>
            </a:pPr>
            <a:r>
              <a:rPr kumimoji="0" lang="ar-SA" sz="2400" b="1" i="0" u="none" strike="noStrike" cap="none" normalizeH="0" baseline="0" dirty="0" smtClean="0">
                <a:ln>
                  <a:noFill/>
                </a:ln>
                <a:effectLst/>
                <a:latin typeface="Times New Roman" pitchFamily="18" charset="0"/>
                <a:ea typeface="Times New Roman" pitchFamily="18" charset="0"/>
                <a:cs typeface="Times New Roman" pitchFamily="18" charset="0"/>
              </a:rPr>
              <a:t>، ومن ثَمَّ تتبلور كبريتات </a:t>
            </a:r>
            <a:r>
              <a:rPr kumimoji="0" lang="ar-SA" sz="2400" b="1" i="0" u="none" strike="noStrike" cap="none" normalizeH="0" baseline="0" dirty="0" err="1" smtClean="0">
                <a:ln>
                  <a:noFill/>
                </a:ln>
                <a:effectLst/>
                <a:latin typeface="Times New Roman" pitchFamily="18" charset="0"/>
                <a:ea typeface="Times New Roman" pitchFamily="18" charset="0"/>
                <a:cs typeface="Times New Roman" pitchFamily="18" charset="0"/>
              </a:rPr>
              <a:t>البريليوم</a:t>
            </a:r>
            <a:r>
              <a:rPr kumimoji="0" lang="ar-SA" sz="2400" b="1" i="0" u="none" strike="noStrike" cap="none" normalizeH="0" baseline="0" dirty="0" smtClean="0">
                <a:ln>
                  <a:noFill/>
                </a:ln>
                <a:effectLst/>
                <a:latin typeface="Times New Roman" pitchFamily="18" charset="0"/>
                <a:ea typeface="Times New Roman" pitchFamily="18" charset="0"/>
                <a:cs typeface="Times New Roman" pitchFamily="18" charset="0"/>
              </a:rPr>
              <a:t> من المحلول وتتحول إلى </a:t>
            </a:r>
            <a:r>
              <a:rPr kumimoji="0" lang="ar-SA" sz="2400" b="1" i="0" u="none" strike="noStrike" cap="none" normalizeH="0" baseline="0" dirty="0" smtClean="0">
                <a:ln>
                  <a:noFill/>
                </a:ln>
                <a:effectLst/>
                <a:latin typeface="Times New Roman" pitchFamily="18" charset="0"/>
                <a:ea typeface="Times New Roman" pitchFamily="18" charset="0"/>
                <a:cs typeface="Times New Roman" pitchFamily="18" charset="0"/>
                <a:hlinkClick r:id="rId8" tooltip="أكسيد البريليوم"/>
              </a:rPr>
              <a:t>أكسيد </a:t>
            </a:r>
            <a:r>
              <a:rPr kumimoji="0" lang="ar-SA" sz="2400" b="1" i="0" u="none" strike="noStrike" cap="none" normalizeH="0" baseline="0" dirty="0" err="1" smtClean="0">
                <a:ln>
                  <a:noFill/>
                </a:ln>
                <a:effectLst/>
                <a:latin typeface="Times New Roman" pitchFamily="18" charset="0"/>
                <a:ea typeface="Times New Roman" pitchFamily="18" charset="0"/>
                <a:cs typeface="Times New Roman" pitchFamily="18" charset="0"/>
                <a:hlinkClick r:id="rId8" tooltip="أكسيد البريليوم"/>
              </a:rPr>
              <a:t>البريليوم</a:t>
            </a:r>
            <a:r>
              <a:rPr kumimoji="0" lang="en-US" sz="2400" b="1" i="0" u="none" strike="noStrike" cap="none" normalizeH="0" baseline="0" dirty="0" smtClean="0">
                <a:ln>
                  <a:noFill/>
                </a:ln>
                <a:effectLst/>
                <a:latin typeface="Times New Roman" pitchFamily="18" charset="0"/>
                <a:ea typeface="Times New Roman" pitchFamily="18" charset="0"/>
                <a:cs typeface="Times New Roman" pitchFamily="18" charset="0"/>
              </a:rPr>
              <a:t> </a:t>
            </a:r>
            <a:r>
              <a:rPr kumimoji="0" lang="ar-SA" sz="2400" b="1" i="0" u="none" strike="noStrike" cap="none" normalizeH="0" baseline="0" dirty="0" smtClean="0">
                <a:ln>
                  <a:noFill/>
                </a:ln>
                <a:effectLst/>
                <a:latin typeface="Times New Roman" pitchFamily="18" charset="0"/>
                <a:ea typeface="Times New Roman" pitchFamily="18" charset="0"/>
                <a:cs typeface="Times New Roman" pitchFamily="18" charset="0"/>
              </a:rPr>
              <a:t>بالتسخين </a:t>
            </a:r>
            <a:endParaRPr kumimoji="0" lang="ar-SA" sz="2400" b="1" i="0" u="none" strike="noStrike" cap="none" normalizeH="0" baseline="0" dirty="0" smtClean="0">
              <a:ln>
                <a:noFill/>
              </a:ln>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71500" algn="l"/>
              </a:tabLst>
            </a:pPr>
            <a:r>
              <a:rPr kumimoji="0" lang="ar-SA"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smtClean="0">
                <a:ln>
                  <a:noFill/>
                </a:ln>
                <a:solidFill>
                  <a:schemeClr val="tx1"/>
                </a:solidFill>
                <a:effectLst/>
                <a:latin typeface="Arial" pitchFamily="34"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 name="صورة 3" descr="https://www.marefa.org/images/f/f4/787-1.jpg"/>
          <p:cNvPicPr/>
          <p:nvPr/>
        </p:nvPicPr>
        <p:blipFill>
          <a:blip r:embed="rId9" cstate="print"/>
          <a:srcRect/>
          <a:stretch>
            <a:fillRect/>
          </a:stretch>
        </p:blipFill>
        <p:spPr bwMode="auto">
          <a:xfrm>
            <a:off x="1835696" y="4653136"/>
            <a:ext cx="4916245" cy="398033"/>
          </a:xfrm>
          <a:prstGeom prst="rect">
            <a:avLst/>
          </a:prstGeom>
          <a:noFill/>
          <a:ln w="9525">
            <a:noFill/>
            <a:miter lim="800000"/>
            <a:headEnd/>
            <a:tailEnd/>
          </a:ln>
        </p:spPr>
      </p:pic>
      <p:pic>
        <p:nvPicPr>
          <p:cNvPr id="5" name="صوت مسجّل">
            <a:hlinkClick r:id="" action="ppaction://media"/>
          </p:cNvPr>
          <p:cNvPicPr>
            <a:picLocks noRot="1" noChangeAspect="1"/>
          </p:cNvPicPr>
          <p:nvPr>
            <a:wavAudioFile r:embed="rId1" name="صوت مسجّل"/>
          </p:nvPr>
        </p:nvPicPr>
        <p:blipFill>
          <a:blip r:embed="rId10" cstate="print"/>
          <a:stretch>
            <a:fillRect/>
          </a:stretch>
        </p:blipFill>
        <p:spPr>
          <a:xfrm>
            <a:off x="4419600" y="3276600"/>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5498" fill="hold"/>
                                        <p:tgtEl>
                                          <p:spTgt spid="5"/>
                                        </p:tgtEl>
                                      </p:cBhvr>
                                    </p:cmd>
                                  </p:childTnLst>
                                </p:cTn>
                              </p:par>
                            </p:childTnLst>
                          </p:cTn>
                        </p:par>
                      </p:childTnLst>
                    </p:cTn>
                  </p:par>
                </p:childTnLst>
              </p:cTn>
              <p:nextCondLst>
                <p:cond evt="onClick" delay="0">
                  <p:tgtEl>
                    <p:spTgt spid="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251520" y="415118"/>
            <a:ext cx="8316416" cy="69557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1" eaLnBrk="1" fontAlgn="base" latinLnBrk="0" hangingPunct="1">
              <a:lnSpc>
                <a:spcPct val="100000"/>
              </a:lnSpc>
              <a:spcBef>
                <a:spcPct val="0"/>
              </a:spcBef>
              <a:spcAft>
                <a:spcPct val="0"/>
              </a:spcAft>
              <a:buClrTx/>
              <a:buSzTx/>
              <a:buFontTx/>
              <a:buNone/>
              <a:tabLst>
                <a:tab pos="571500" algn="l"/>
              </a:tabLst>
            </a:pPr>
            <a:r>
              <a:rPr kumimoji="0" lang="ar-SA"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2- مزج </a:t>
            </a:r>
            <a:r>
              <a:rPr kumimoji="0" lang="ar-SA" sz="24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البيريل</a:t>
            </a:r>
            <a:r>
              <a:rPr kumimoji="0" lang="ar-SA"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مع </a:t>
            </a:r>
            <a:r>
              <a:rPr kumimoji="0" lang="ar-SA" sz="24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hlinkClick r:id="rId3" tooltip="فلوروسيليكات الصوديوم"/>
              </a:rPr>
              <a:t>فلوروسيليكات</a:t>
            </a:r>
            <a:r>
              <a:rPr kumimoji="0" lang="ar-SA"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hlinkClick r:id="rId3" tooltip="فلوروسيليكات الصوديوم"/>
              </a:rPr>
              <a:t> الصوديوم</a:t>
            </a: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ar-SA"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hlinkClick r:id="rId4" tooltip="كربونات الصوديوم"/>
              </a:rPr>
              <a:t>والصودا</a:t>
            </a: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ar-SA"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عند </a:t>
            </a:r>
            <a:r>
              <a:rPr kumimoji="0" lang="ar-SA" sz="24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770 </a:t>
            </a:r>
            <a:r>
              <a:rPr kumimoji="0" lang="ar-SA"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°س ليشكّل </a:t>
            </a:r>
            <a:r>
              <a:rPr kumimoji="0" lang="ar-SA" sz="2400" b="1"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فلوروبيريلات</a:t>
            </a:r>
            <a:r>
              <a:rPr kumimoji="0" lang="ar-SA" sz="24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الصوديوم</a:t>
            </a:r>
            <a:r>
              <a:rPr kumimoji="0" lang="ar-SA"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مع </a:t>
            </a:r>
            <a:r>
              <a:rPr kumimoji="0" lang="ar-SA"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hlinkClick r:id="rId5" tooltip="أكسيد الألومنيوم"/>
              </a:rPr>
              <a:t>أكسيد </a:t>
            </a:r>
            <a:r>
              <a:rPr kumimoji="0" lang="ar-SA" sz="24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hlinkClick r:id="rId5" tooltip="أكسيد الألومنيوم"/>
              </a:rPr>
              <a:t>الألومنيوم</a:t>
            </a: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ar-SA"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hlinkClick r:id="rId6" tooltip="ثنائي أكسيد السيليكون"/>
              </a:rPr>
              <a:t>وثنائي أكسيد </a:t>
            </a:r>
            <a:r>
              <a:rPr kumimoji="0" lang="ar-SA" sz="24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hlinkClick r:id="rId6" tooltip="ثنائي أكسيد السيليكون"/>
              </a:rPr>
              <a:t>السيليكون</a:t>
            </a:r>
            <a:r>
              <a:rPr kumimoji="0" lang="ar-SA"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يترسّب </a:t>
            </a:r>
            <a:r>
              <a:rPr kumimoji="0" lang="ar-SA" sz="24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hlinkClick r:id="rId7" tooltip="هيدروكسيد البيريليوم"/>
              </a:rPr>
              <a:t>هيدروكسيد</a:t>
            </a:r>
            <a:r>
              <a:rPr kumimoji="0" lang="ar-SA"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hlinkClick r:id="rId7" tooltip="هيدروكسيد البيريليوم"/>
              </a:rPr>
              <a:t> </a:t>
            </a:r>
            <a:r>
              <a:rPr kumimoji="0" lang="ar-SA" sz="24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hlinkClick r:id="rId7" tooltip="هيدروكسيد البيريليوم"/>
              </a:rPr>
              <a:t>البيريليوم</a:t>
            </a: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ar-SA"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من المحلول المائي الحاوي على </a:t>
            </a:r>
            <a:r>
              <a:rPr kumimoji="0" lang="ar-SA" sz="24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فلوروبيريلات</a:t>
            </a:r>
            <a:r>
              <a:rPr kumimoji="0" lang="ar-SA"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الصوديوم </a:t>
            </a:r>
            <a:r>
              <a:rPr kumimoji="0" lang="ar-SA" sz="24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hlinkClick r:id="rId8" tooltip="هيدروكسيد الصوديوم"/>
              </a:rPr>
              <a:t>وهيدروكسيد</a:t>
            </a:r>
            <a:r>
              <a:rPr kumimoji="0" lang="ar-SA"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hlinkClick r:id="rId8" tooltip="هيدروكسيد الصوديوم"/>
              </a:rPr>
              <a:t> الصوديوم</a:t>
            </a: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1" eaLnBrk="0" fontAlgn="base" latinLnBrk="0" hangingPunct="0">
              <a:lnSpc>
                <a:spcPct val="100000"/>
              </a:lnSpc>
              <a:spcBef>
                <a:spcPct val="0"/>
              </a:spcBef>
              <a:spcAft>
                <a:spcPct val="0"/>
              </a:spcAft>
              <a:buClrTx/>
              <a:buSzTx/>
              <a:buFontTx/>
              <a:buChar char="•"/>
              <a:tabLst>
                <a:tab pos="571500" algn="l"/>
              </a:tabLst>
            </a:pPr>
            <a:r>
              <a:rPr kumimoji="0" lang="ar-IQ" sz="2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3-من التحلل الكهربائي لمنصهر </a:t>
            </a:r>
            <a:r>
              <a:rPr kumimoji="0" lang="ar-IQ" sz="2400" b="1"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كلوريد</a:t>
            </a:r>
            <a:r>
              <a:rPr kumimoji="0" lang="ar-IQ" sz="2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ar-IQ" sz="2400" b="1"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البريليوم</a:t>
            </a:r>
            <a:r>
              <a:rPr kumimoji="0" lang="ar-IQ" sz="2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ar-IQ" sz="2400" b="1"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وكلوريد</a:t>
            </a:r>
            <a:r>
              <a:rPr kumimoji="0" lang="ar-IQ" sz="2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الصوديوم</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1" eaLnBrk="0" fontAlgn="base" latinLnBrk="0" hangingPunct="0">
              <a:lnSpc>
                <a:spcPct val="100000"/>
              </a:lnSpc>
              <a:spcBef>
                <a:spcPct val="0"/>
              </a:spcBef>
              <a:spcAft>
                <a:spcPct val="0"/>
              </a:spcAft>
              <a:buClrTx/>
              <a:buSzTx/>
              <a:buFontTx/>
              <a:buChar char="•"/>
              <a:tabLst>
                <a:tab pos="571500" algn="l"/>
              </a:tabLst>
            </a:pPr>
            <a:r>
              <a:rPr kumimoji="0" lang="ar-SA" sz="2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ويتم الحصول على فلز </a:t>
            </a:r>
            <a:r>
              <a:rPr kumimoji="0" lang="ar-SA" sz="2400" b="1"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البيريليوم</a:t>
            </a:r>
            <a:r>
              <a:rPr kumimoji="0" lang="ar-SA" sz="2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بالتحليل الكهربي </a:t>
            </a:r>
            <a:r>
              <a:rPr kumimoji="0" lang="ar-SA" sz="2400" b="1"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لكلوريد</a:t>
            </a:r>
            <a:r>
              <a:rPr kumimoji="0" lang="ar-SA" sz="2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ar-SA" sz="2400" b="1"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البيريليوم</a:t>
            </a:r>
            <a:r>
              <a:rPr kumimoji="0" lang="ar-SA" sz="2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 وفي هذه الحالة يجب إضافة </a:t>
            </a:r>
            <a:r>
              <a:rPr kumimoji="0" lang="ar-SA" sz="2400" b="1"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كلوريد</a:t>
            </a:r>
            <a:r>
              <a:rPr kumimoji="0" lang="ar-SA" sz="2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الصوديوم للمنصهر لتحسين التوصيل الكهربي للخليط وذلك لأن </a:t>
            </a:r>
            <a:r>
              <a:rPr kumimoji="0" lang="ar-SA" sz="2400" b="1"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كلوريد</a:t>
            </a:r>
            <a:r>
              <a:rPr kumimoji="0" lang="ar-SA" sz="2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ar-SA" sz="2400" b="1"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البيريليوم</a:t>
            </a:r>
            <a:r>
              <a:rPr kumimoji="0" lang="ar-SA" sz="2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يعد مركباً </a:t>
            </a:r>
            <a:r>
              <a:rPr kumimoji="0" lang="ar-SA" sz="2400" b="1"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تساهمياً</a:t>
            </a:r>
            <a:r>
              <a:rPr kumimoji="0" lang="ar-SA" sz="2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وتوصيل </a:t>
            </a:r>
            <a:r>
              <a:rPr kumimoji="0" lang="ar-SA" sz="2400" b="1"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مصهوره</a:t>
            </a:r>
            <a:r>
              <a:rPr kumimoji="0" lang="ar-SA" sz="2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للتيار الكهربي </a:t>
            </a:r>
            <a:r>
              <a:rPr kumimoji="0" lang="ar-SA" sz="2400" b="1"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ضعيف .</a:t>
            </a:r>
            <a:r>
              <a:rPr kumimoji="0" lang="ar-SA" sz="2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وينتج خلال عملية التحليل الكهربي </a:t>
            </a:r>
            <a:r>
              <a:rPr kumimoji="0" lang="ar-SA" sz="2400" b="1"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للمصهور</a:t>
            </a:r>
            <a:r>
              <a:rPr kumimoji="0" lang="ar-SA" sz="2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 </a:t>
            </a:r>
            <a:r>
              <a:rPr kumimoji="0" lang="ar-SA" sz="2400" b="1"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كلوريد</a:t>
            </a:r>
            <a:r>
              <a:rPr kumimoji="0" lang="ar-SA" sz="2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ar-SA" sz="2400" b="1"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البيريليوم</a:t>
            </a:r>
            <a:r>
              <a:rPr kumimoji="0" lang="ar-SA" sz="2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 </a:t>
            </a:r>
            <a:r>
              <a:rPr kumimoji="0" lang="ar-SA" sz="2400" b="1"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كلوريد</a:t>
            </a:r>
            <a:r>
              <a:rPr kumimoji="0" lang="ar-SA" sz="2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ar-SA" sz="2400" b="1"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الصوديوم </a:t>
            </a:r>
            <a:r>
              <a:rPr kumimoji="0" lang="ar-SA" sz="2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الفلز الأقل نشاطاً على القطب السالب بينما يتصاعد </a:t>
            </a:r>
            <a:r>
              <a:rPr kumimoji="0" lang="ar-SA" sz="2400" b="1"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الكلور</a:t>
            </a:r>
            <a:r>
              <a:rPr kumimoji="0" lang="ar-SA" sz="2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عند القطب الموجب</a:t>
            </a:r>
            <a:r>
              <a:rPr kumimoji="0" lang="en-US" sz="2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1" eaLnBrk="0" fontAlgn="base" latinLnBrk="0" hangingPunct="0">
              <a:lnSpc>
                <a:spcPct val="100000"/>
              </a:lnSpc>
              <a:spcBef>
                <a:spcPct val="0"/>
              </a:spcBef>
              <a:spcAft>
                <a:spcPct val="0"/>
              </a:spcAft>
              <a:buClrTx/>
              <a:buSzTx/>
              <a:buFontTx/>
              <a:buChar char="•"/>
              <a:tabLst>
                <a:tab pos="571500" algn="l"/>
              </a:tabLst>
            </a:pPr>
            <a:r>
              <a:rPr kumimoji="0" lang="en-US" sz="2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BeCl</a:t>
            </a:r>
            <a:r>
              <a:rPr kumimoji="0" lang="en-US" sz="2400" b="1" i="0" u="none" strike="noStrike" cap="none" normalizeH="0" baseline="-30000" dirty="0" smtClean="0">
                <a:ln>
                  <a:noFill/>
                </a:ln>
                <a:solidFill>
                  <a:srgbClr val="000000"/>
                </a:solidFill>
                <a:effectLst/>
                <a:latin typeface="Times New Roman" pitchFamily="18" charset="0"/>
                <a:ea typeface="Times New Roman" pitchFamily="18" charset="0"/>
                <a:cs typeface="Times New Roman" pitchFamily="18" charset="0"/>
              </a:rPr>
              <a:t>2</a:t>
            </a:r>
            <a:r>
              <a:rPr kumimoji="0" lang="en-US" sz="2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 Be + Cl</a:t>
            </a:r>
            <a:r>
              <a:rPr kumimoji="0" lang="en-US" sz="2400" b="1" i="0" u="none" strike="noStrike" cap="none" normalizeH="0" baseline="-30000" dirty="0" smtClean="0">
                <a:ln>
                  <a:noFill/>
                </a:ln>
                <a:solidFill>
                  <a:srgbClr val="000000"/>
                </a:solidFill>
                <a:effectLst/>
                <a:latin typeface="Times New Roman" pitchFamily="18" charset="0"/>
                <a:ea typeface="Times New Roman" pitchFamily="18" charset="0"/>
                <a:cs typeface="Times New Roman" pitchFamily="18" charset="0"/>
              </a:rPr>
              <a:t>2</a:t>
            </a:r>
            <a:r>
              <a:rPr kumimoji="0" lang="en-US" sz="2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r>
            <a:br>
              <a:rPr kumimoji="0" lang="en-US" sz="2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br>
            <a:r>
              <a:rPr kumimoji="0" lang="en-US" sz="2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r>
            <a:br>
              <a:rPr kumimoji="0" lang="en-US" sz="2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br>
            <a:r>
              <a:rPr kumimoji="0" lang="ar-SA" sz="20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4-يتم استخلاص </a:t>
            </a:r>
            <a:r>
              <a:rPr kumimoji="0" lang="ar-SA" sz="2000" b="1"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البيريليوم</a:t>
            </a:r>
            <a:r>
              <a:rPr kumimoji="0" lang="ar-SA" sz="20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عن طريق اختزال مركباته </a:t>
            </a:r>
            <a:r>
              <a:rPr kumimoji="0" lang="ar-SA" sz="2000" b="1"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كفلوريد</a:t>
            </a:r>
            <a:r>
              <a:rPr kumimoji="0" lang="ar-SA" sz="20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ar-SA" sz="2000" b="1"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البيريليوم</a:t>
            </a:r>
            <a:r>
              <a:rPr kumimoji="0" lang="en-US" sz="20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BeF</a:t>
            </a:r>
            <a:r>
              <a:rPr kumimoji="0" lang="en-US" sz="2000" b="1" i="0" u="none" strike="noStrike" cap="none" normalizeH="0" baseline="-30000" dirty="0" smtClean="0">
                <a:ln>
                  <a:noFill/>
                </a:ln>
                <a:solidFill>
                  <a:srgbClr val="000000"/>
                </a:solidFill>
                <a:effectLst/>
                <a:latin typeface="Times New Roman" pitchFamily="18" charset="0"/>
                <a:ea typeface="Times New Roman" pitchFamily="18" charset="0"/>
                <a:cs typeface="Times New Roman" pitchFamily="18" charset="0"/>
              </a:rPr>
              <a:t>2</a:t>
            </a:r>
            <a:r>
              <a:rPr kumimoji="0" lang="en-US" sz="20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ar-SA" sz="20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أو </a:t>
            </a:r>
            <a:r>
              <a:rPr kumimoji="0" lang="ar-SA" sz="2000" b="1"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كلوريد</a:t>
            </a:r>
            <a:r>
              <a:rPr kumimoji="0" lang="ar-SA" sz="20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ar-SA" sz="2000" b="1"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البيريليوم</a:t>
            </a:r>
            <a:r>
              <a:rPr kumimoji="0" lang="en-US" sz="20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BeCl</a:t>
            </a:r>
            <a:r>
              <a:rPr kumimoji="0" lang="en-US" sz="2000" b="1" i="0" u="none" strike="noStrike" cap="none" normalizeH="0" baseline="-30000" dirty="0" smtClean="0">
                <a:ln>
                  <a:noFill/>
                </a:ln>
                <a:solidFill>
                  <a:srgbClr val="000000"/>
                </a:solidFill>
                <a:effectLst/>
                <a:latin typeface="Times New Roman" pitchFamily="18" charset="0"/>
                <a:ea typeface="Times New Roman" pitchFamily="18" charset="0"/>
                <a:cs typeface="Times New Roman" pitchFamily="18" charset="0"/>
              </a:rPr>
              <a:t>2</a:t>
            </a:r>
            <a:r>
              <a:rPr kumimoji="0" lang="en-US" sz="20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ar-SA" sz="2000" b="1"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بالمغنيسيوم</a:t>
            </a:r>
            <a:r>
              <a:rPr kumimoji="0" lang="en-US" sz="20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endParaRPr kumimoji="0" lang="en-US" sz="2000" b="1" i="0" u="sng"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71500" algn="l"/>
              </a:tabLst>
            </a:pPr>
            <a:r>
              <a:rPr kumimoji="0" lang="en-US" sz="1400" b="1" i="0" u="sng" strike="noStrike" cap="none" normalizeH="0" baseline="0" dirty="0" smtClean="0">
                <a:ln>
                  <a:noFill/>
                </a:ln>
                <a:solidFill>
                  <a:srgbClr val="000000"/>
                </a:solidFill>
                <a:effectLst/>
                <a:latin typeface="Arial" pitchFamily="34" charset="0"/>
                <a:ea typeface="Times New Roman" pitchFamily="18" charset="0"/>
                <a:cs typeface="Arial" pitchFamily="34" charset="0"/>
              </a:rPr>
              <a:t/>
            </a:r>
            <a:br>
              <a:rPr kumimoji="0" lang="en-US" sz="1400" b="1" i="0" u="sng" strike="noStrike" cap="none" normalizeH="0" baseline="0" dirty="0" smtClean="0">
                <a:ln>
                  <a:noFill/>
                </a:ln>
                <a:solidFill>
                  <a:srgbClr val="000000"/>
                </a:solidFill>
                <a:effectLst/>
                <a:latin typeface="Arial" pitchFamily="34" charset="0"/>
                <a:ea typeface="Times New Roman" pitchFamily="18" charset="0"/>
                <a:cs typeface="Arial" pitchFamily="34" charset="0"/>
              </a:rPr>
            </a:br>
            <a:r>
              <a:rPr kumimoji="0" lang="en-US" sz="14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r>
            <a:br>
              <a:rPr kumimoji="0" lang="en-US" sz="14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br>
            <a:r>
              <a:rPr kumimoji="0" lang="en-US" sz="20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BeF</a:t>
            </a:r>
            <a:r>
              <a:rPr kumimoji="0" lang="en-US" sz="2000" b="1" i="0" u="none" strike="noStrike" cap="none" normalizeH="0" baseline="-30000" dirty="0" smtClean="0">
                <a:ln>
                  <a:noFill/>
                </a:ln>
                <a:solidFill>
                  <a:srgbClr val="000000"/>
                </a:solidFill>
                <a:effectLst/>
                <a:latin typeface="Arial" pitchFamily="34" charset="0"/>
                <a:ea typeface="Times New Roman" pitchFamily="18" charset="0"/>
                <a:cs typeface="Arial" pitchFamily="34" charset="0"/>
              </a:rPr>
              <a:t>2 </a:t>
            </a:r>
            <a:r>
              <a:rPr kumimoji="0" lang="en-US" sz="20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Mg → MgF</a:t>
            </a:r>
            <a:r>
              <a:rPr kumimoji="0" lang="en-US" sz="2000" b="1" i="0" u="none" strike="noStrike" cap="none" normalizeH="0" baseline="-30000" dirty="0" smtClean="0">
                <a:ln>
                  <a:noFill/>
                </a:ln>
                <a:solidFill>
                  <a:srgbClr val="000000"/>
                </a:solidFill>
                <a:effectLst/>
                <a:latin typeface="Arial" pitchFamily="34" charset="0"/>
                <a:ea typeface="Times New Roman" pitchFamily="18" charset="0"/>
                <a:cs typeface="Arial" pitchFamily="34" charset="0"/>
              </a:rPr>
              <a:t>2</a:t>
            </a:r>
            <a:r>
              <a:rPr kumimoji="0" lang="en-US" sz="20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 Be</a:t>
            </a:r>
            <a:r>
              <a:rPr kumimoji="0" lang="en-US" sz="14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r>
            <a:br>
              <a:rPr kumimoji="0" lang="en-US" sz="14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br>
            <a:r>
              <a:rPr kumimoji="0" lang="en-US" sz="14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r>
            <a:br>
              <a:rPr kumimoji="0" lang="en-US" sz="14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br>
            <a:r>
              <a:rPr kumimoji="0" lang="en-US" sz="14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r>
            <a:br>
              <a:rPr kumimoji="0" lang="en-US" sz="14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b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صوت مسجّل">
            <a:hlinkClick r:id="" action="ppaction://media"/>
          </p:cNvPr>
          <p:cNvPicPr>
            <a:picLocks noRot="1" noChangeAspect="1"/>
          </p:cNvPicPr>
          <p:nvPr>
            <a:wavAudioFile r:embed="rId1" name="صوت مسجّل"/>
          </p:nvPr>
        </p:nvPicPr>
        <p:blipFill>
          <a:blip r:embed="rId9" cstate="print"/>
          <a:stretch>
            <a:fillRect/>
          </a:stretch>
        </p:blipFill>
        <p:spPr>
          <a:xfrm>
            <a:off x="4419600" y="3276600"/>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11401" fill="hold"/>
                                        <p:tgtEl>
                                          <p:spTgt spid="3"/>
                                        </p:tgtEl>
                                      </p:cBhvr>
                                    </p:cmd>
                                  </p:childTnLst>
                                </p:cTn>
                              </p:par>
                            </p:childTnLst>
                          </p:cTn>
                        </p:par>
                      </p:childTnLst>
                    </p:cTn>
                  </p:par>
                </p:childTnLst>
              </p:cTn>
              <p:nextCondLst>
                <p:cond evt="onClick" delay="0">
                  <p:tgtEl>
                    <p:spTgt spid="3"/>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ChangeArrowheads="1"/>
          </p:cNvSpPr>
          <p:nvPr/>
        </p:nvSpPr>
        <p:spPr bwMode="auto">
          <a:xfrm>
            <a:off x="539552" y="476672"/>
            <a:ext cx="7956376"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1" eaLnBrk="1" fontAlgn="base" latinLnBrk="0" hangingPunct="1">
              <a:lnSpc>
                <a:spcPct val="100000"/>
              </a:lnSpc>
              <a:spcBef>
                <a:spcPct val="0"/>
              </a:spcBef>
              <a:spcAft>
                <a:spcPct val="0"/>
              </a:spcAft>
              <a:buClrTx/>
              <a:buSzTx/>
              <a:buFontTx/>
              <a:buNone/>
              <a:tabLst>
                <a:tab pos="571500" algn="l"/>
              </a:tabLst>
            </a:pPr>
            <a:r>
              <a:rPr kumimoji="0" lang="ar-IQ" sz="24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علل عدم ظهور شحنه ثنائيه موجبه على </a:t>
            </a:r>
            <a:r>
              <a:rPr kumimoji="0" lang="ar-IQ" sz="2400" b="1"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البريليوم</a:t>
            </a:r>
            <a:r>
              <a:rPr kumimoji="0" lang="ar-IQ" sz="24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ar-IQ" sz="2400" b="1"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1" eaLnBrk="0" fontAlgn="base" latinLnBrk="0" hangingPunct="0">
              <a:lnSpc>
                <a:spcPct val="100000"/>
              </a:lnSpc>
              <a:spcBef>
                <a:spcPct val="0"/>
              </a:spcBef>
              <a:spcAft>
                <a:spcPct val="0"/>
              </a:spcAft>
              <a:buClrTx/>
              <a:buSzTx/>
              <a:buFontTx/>
              <a:buNone/>
              <a:tabLst>
                <a:tab pos="571500" algn="l"/>
              </a:tabLst>
            </a:pPr>
            <a:r>
              <a:rPr kumimoji="0" lang="ar-SA" sz="2400" b="1" i="0" u="sng"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البريليوم</a:t>
            </a:r>
            <a:r>
              <a:rPr kumimoji="0" lang="ar-SA" sz="2400" b="1" i="0" u="sng"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1" i="0" u="sng"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Be</a:t>
            </a:r>
            <a:r>
              <a:rPr kumimoji="0" lang="ar-SA" sz="2400" b="1" i="0" u="sng"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وعلاقته </a:t>
            </a:r>
            <a:r>
              <a:rPr kumimoji="0" lang="ar-SA" sz="2400" b="1" i="0" u="sng"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بالألومنيوم</a:t>
            </a:r>
            <a:r>
              <a:rPr kumimoji="0" lang="ar-SA" sz="2400" b="1" i="0" u="sng"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1" i="0" u="sng"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Al</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1" eaLnBrk="0" fontAlgn="base" latinLnBrk="0" hangingPunct="0">
              <a:lnSpc>
                <a:spcPct val="100000"/>
              </a:lnSpc>
              <a:spcBef>
                <a:spcPct val="0"/>
              </a:spcBef>
              <a:spcAft>
                <a:spcPct val="0"/>
              </a:spcAft>
              <a:buClrTx/>
              <a:buSzTx/>
              <a:buFontTx/>
              <a:buNone/>
              <a:tabLst>
                <a:tab pos="571500" algn="l"/>
              </a:tabLst>
            </a:pPr>
            <a:r>
              <a:rPr kumimoji="0" lang="ar-SA"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يختلف عنصر </a:t>
            </a:r>
            <a:r>
              <a:rPr kumimoji="0" lang="ar-SA" sz="24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البريليوم</a:t>
            </a:r>
            <a:r>
              <a:rPr kumimoji="0" lang="ar-SA"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عن باقي عناصر مجموعته ويبدي علاقة قطرية مع </a:t>
            </a:r>
            <a:r>
              <a:rPr kumimoji="0" lang="ar-SA" sz="24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الألومنيوم</a:t>
            </a:r>
            <a:r>
              <a:rPr kumimoji="0" lang="ar-SA"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الموجود في المجموعة </a:t>
            </a: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IIIA</a:t>
            </a:r>
            <a:r>
              <a:rPr kumimoji="0" lang="ar-SA"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على النحو </a:t>
            </a:r>
            <a:r>
              <a:rPr kumimoji="0" lang="ar-SA" sz="24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التالي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1" eaLnBrk="0" fontAlgn="base" latinLnBrk="0" hangingPunct="0">
              <a:lnSpc>
                <a:spcPct val="100000"/>
              </a:lnSpc>
              <a:spcBef>
                <a:spcPct val="0"/>
              </a:spcBef>
              <a:spcAft>
                <a:spcPct val="0"/>
              </a:spcAft>
              <a:buClrTx/>
              <a:buSzTx/>
              <a:buFontTx/>
              <a:buChar char="•"/>
              <a:tabLst>
                <a:tab pos="571500" algn="l"/>
              </a:tabLst>
            </a:pPr>
            <a:r>
              <a:rPr kumimoji="0" lang="ar-SA"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a:t>
            </a:r>
            <a:r>
              <a:rPr kumimoji="0" lang="ar-SA" sz="24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البريليوم</a:t>
            </a:r>
            <a:r>
              <a:rPr kumimoji="0" lang="ar-SA"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صغير جداً وذو كثافة من حيث الشحنة عالية ولذا له ميل عالي </a:t>
            </a:r>
            <a:r>
              <a:rPr kumimoji="0" lang="ar-SA" sz="24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للتساهم</a:t>
            </a:r>
            <a:r>
              <a:rPr kumimoji="0" lang="ar-SA"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وعليه فإن درجة انصهار </a:t>
            </a:r>
            <a:r>
              <a:rPr kumimoji="0" lang="ar-SA" sz="24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مركباته (</a:t>
            </a: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BeF</a:t>
            </a:r>
            <a:r>
              <a:rPr kumimoji="0" lang="en-US" sz="2400" b="1" i="0" u="none" strike="noStrike" cap="none" normalizeH="0" baseline="-30000" dirty="0" smtClean="0">
                <a:ln>
                  <a:noFill/>
                </a:ln>
                <a:solidFill>
                  <a:schemeClr val="tx1"/>
                </a:solidFill>
                <a:effectLst/>
                <a:latin typeface="Times New Roman" pitchFamily="18" charset="0"/>
                <a:ea typeface="Times New Roman" pitchFamily="18" charset="0"/>
                <a:cs typeface="Times New Roman" pitchFamily="18" charset="0"/>
              </a:rPr>
              <a:t>2</a:t>
            </a: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m.p</a:t>
            </a: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800 C</a:t>
            </a:r>
            <a:r>
              <a:rPr kumimoji="0" lang="ar-SA"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أقل من بقية عناصر </a:t>
            </a:r>
            <a:r>
              <a:rPr kumimoji="0" lang="ar-SA" sz="24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المجموعة (</a:t>
            </a: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1300 C</a:t>
            </a:r>
            <a:r>
              <a:rPr kumimoji="0" lang="ar-SA"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وكلها تذوب في المذيبات العضوية وتتميه في  الماء مثل مركبات </a:t>
            </a:r>
            <a:r>
              <a:rPr kumimoji="0" lang="ar-SA" sz="24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الألومنيوم</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1" eaLnBrk="0" fontAlgn="base" latinLnBrk="0" hangingPunct="0">
              <a:lnSpc>
                <a:spcPct val="100000"/>
              </a:lnSpc>
              <a:spcBef>
                <a:spcPct val="0"/>
              </a:spcBef>
              <a:spcAft>
                <a:spcPct val="0"/>
              </a:spcAft>
              <a:buClrTx/>
              <a:buSzTx/>
              <a:buFontTx/>
              <a:buChar char="•"/>
              <a:tabLst>
                <a:tab pos="571500" algn="l"/>
              </a:tabLst>
            </a:pPr>
            <a:r>
              <a:rPr kumimoji="0" lang="ar-SA"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2-يكون </a:t>
            </a:r>
            <a:r>
              <a:rPr kumimoji="0" lang="ar-SA" sz="24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البريليوم</a:t>
            </a:r>
            <a:r>
              <a:rPr kumimoji="0" lang="ar-SA"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معقدات كثيرة ليست مشابهة تماما لمعقدات المجموعة </a:t>
            </a: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I,II</a:t>
            </a:r>
            <a:r>
              <a:rPr kumimoji="0" lang="ar-SA"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ar-SA" sz="24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1" eaLnBrk="0" fontAlgn="base" latinLnBrk="0" hangingPunct="0">
              <a:lnSpc>
                <a:spcPct val="100000"/>
              </a:lnSpc>
              <a:spcBef>
                <a:spcPct val="0"/>
              </a:spcBef>
              <a:spcAft>
                <a:spcPct val="0"/>
              </a:spcAft>
              <a:buClrTx/>
              <a:buSzTx/>
              <a:buFontTx/>
              <a:buChar char="•"/>
              <a:tabLst>
                <a:tab pos="571500" algn="l"/>
              </a:tabLst>
            </a:pPr>
            <a:r>
              <a:rPr kumimoji="0" lang="ar-SA"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3-</a:t>
            </a:r>
            <a:r>
              <a:rPr kumimoji="0" lang="ar-SA" sz="24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البريليوم</a:t>
            </a:r>
            <a:r>
              <a:rPr kumimoji="0" lang="ar-SA"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مثل </a:t>
            </a:r>
            <a:r>
              <a:rPr kumimoji="0" lang="ar-SA" sz="24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الألومنيوم</a:t>
            </a:r>
            <a:r>
              <a:rPr kumimoji="0" lang="ar-SA"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من حيث تحول سطحه للخمول عند غمسه في  حامض </a:t>
            </a:r>
            <a:r>
              <a:rPr kumimoji="0" lang="ar-SA" sz="24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النيتريك</a:t>
            </a:r>
            <a:endParaRPr kumimoji="0" lang="ar-SA"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tab pos="571500" algn="l"/>
              </a:tabLst>
            </a:pPr>
            <a:r>
              <a:rPr kumimoji="0" lang="ar-SA"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.4-يعتبر </a:t>
            </a:r>
            <a:r>
              <a:rPr kumimoji="0" lang="ar-SA" sz="24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البريليوم</a:t>
            </a:r>
            <a:r>
              <a:rPr kumimoji="0" lang="ar-SA"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ذو صفة </a:t>
            </a:r>
            <a:r>
              <a:rPr kumimoji="0" lang="ar-SA" sz="24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امفوتيريه</a:t>
            </a:r>
            <a:r>
              <a:rPr kumimoji="0" lang="ar-SA"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Amphoteric</a:t>
            </a:r>
            <a:r>
              <a:rPr kumimoji="0" lang="ar-SA"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ويعطي غاز </a:t>
            </a:r>
            <a:r>
              <a:rPr kumimoji="0" lang="en-US"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H</a:t>
            </a:r>
            <a:r>
              <a:rPr kumimoji="0" lang="en-US" sz="2400" b="1"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2</a:t>
            </a:r>
            <a:r>
              <a:rPr kumimoji="0" lang="ar-SA" sz="1400" b="1"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  </a:t>
            </a:r>
            <a:endParaRPr kumimoji="0" lang="ar-SA"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صوت مسجّل">
            <a:hlinkClick r:id="" action="ppaction://media"/>
          </p:cNvPr>
          <p:cNvPicPr>
            <a:picLocks noRot="1" noChangeAspect="1"/>
          </p:cNvPicPr>
          <p:nvPr>
            <a:wavAudioFile r:embed="rId1" name="صوت مسجّل"/>
          </p:nvPr>
        </p:nvPicPr>
        <p:blipFill>
          <a:blip r:embed="rId3" cstate="print"/>
          <a:stretch>
            <a:fillRect/>
          </a:stretch>
        </p:blipFill>
        <p:spPr>
          <a:xfrm>
            <a:off x="4419600" y="3276600"/>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2530" fill="hold"/>
                                        <p:tgtEl>
                                          <p:spTgt spid="3"/>
                                        </p:tgtEl>
                                      </p:cBhvr>
                                    </p:cmd>
                                  </p:childTnLst>
                                </p:cTn>
                              </p:par>
                            </p:childTnLst>
                          </p:cTn>
                        </p:par>
                      </p:childTnLst>
                    </p:cTn>
                  </p:par>
                </p:childTnLst>
              </p:cTn>
              <p:nextCondLst>
                <p:cond evt="onClick" delay="0">
                  <p:tgtEl>
                    <p:spTgt spid="3"/>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ChangeArrowheads="1"/>
          </p:cNvSpPr>
          <p:nvPr/>
        </p:nvSpPr>
        <p:spPr bwMode="auto">
          <a:xfrm>
            <a:off x="-180528" y="872321"/>
            <a:ext cx="9144000"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1" eaLnBrk="1" fontAlgn="base" latinLnBrk="0" hangingPunct="1">
              <a:lnSpc>
                <a:spcPct val="100000"/>
              </a:lnSpc>
              <a:spcBef>
                <a:spcPct val="0"/>
              </a:spcBef>
              <a:spcAft>
                <a:spcPct val="0"/>
              </a:spcAft>
              <a:buClrTx/>
              <a:buSzTx/>
              <a:buFontTx/>
              <a:buChar char="•"/>
              <a:tabLst>
                <a:tab pos="571500" algn="l"/>
              </a:tabLst>
            </a:pPr>
            <a:r>
              <a:rPr kumimoji="0" lang="ar-SA"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يتفاعل</a:t>
            </a:r>
            <a:r>
              <a:rPr kumimoji="0" lang="ar-SA" sz="2400" b="1" i="0" u="none" strike="noStrike" cap="none" normalizeH="0" baseline="-30000" dirty="0" smtClean="0">
                <a:ln>
                  <a:noFill/>
                </a:ln>
                <a:solidFill>
                  <a:schemeClr val="tx1"/>
                </a:solidFill>
                <a:effectLst/>
                <a:latin typeface="Times New Roman" pitchFamily="18" charset="0"/>
                <a:ea typeface="Times New Roman" pitchFamily="18" charset="0"/>
                <a:cs typeface="Times New Roman" pitchFamily="18" charset="0"/>
              </a:rPr>
              <a:t> </a:t>
            </a:r>
            <a:r>
              <a:rPr kumimoji="0" lang="ar-SA"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مع </a:t>
            </a:r>
            <a:r>
              <a:rPr kumimoji="0" lang="ar-SA" sz="24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هيدروكسيد</a:t>
            </a:r>
            <a:r>
              <a:rPr kumimoji="0" lang="ar-SA"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الصوديوم مكوناً </a:t>
            </a:r>
            <a:r>
              <a:rPr kumimoji="0" lang="ar-SA" sz="24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بيريليات</a:t>
            </a:r>
            <a:r>
              <a:rPr kumimoji="0" lang="ar-SA"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ar-SA" sz="24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a:t>
            </a:r>
            <a:r>
              <a:rPr kumimoji="0" lang="en-US" sz="24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Beryllates</a:t>
            </a:r>
            <a:r>
              <a:rPr kumimoji="0" lang="ar-SA"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مثل </a:t>
            </a:r>
            <a:r>
              <a:rPr kumimoji="0" lang="ar-SA" sz="24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الألومنيوم</a:t>
            </a:r>
            <a:r>
              <a:rPr kumimoji="0" lang="ar-SA"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يكون </a:t>
            </a:r>
            <a:r>
              <a:rPr kumimoji="0" lang="ar-SA" sz="24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ألومنيات</a:t>
            </a:r>
            <a:r>
              <a:rPr kumimoji="0" lang="ar-SA"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ar-SA" sz="24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1" eaLnBrk="0" fontAlgn="base" latinLnBrk="0" hangingPunct="0">
              <a:lnSpc>
                <a:spcPct val="100000"/>
              </a:lnSpc>
              <a:spcBef>
                <a:spcPct val="0"/>
              </a:spcBef>
              <a:spcAft>
                <a:spcPct val="0"/>
              </a:spcAft>
              <a:buClrTx/>
              <a:buSzTx/>
              <a:buFontTx/>
              <a:buChar char="•"/>
              <a:tabLst>
                <a:tab pos="571500" algn="l"/>
              </a:tabLst>
            </a:pPr>
            <a:r>
              <a:rPr kumimoji="0" lang="ar-SA"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5-</a:t>
            </a:r>
            <a:r>
              <a:rPr kumimoji="0" lang="ar-SA" sz="24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هيدروكسيد</a:t>
            </a:r>
            <a:r>
              <a:rPr kumimoji="0" lang="ar-SA"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ar-SA" sz="24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البريليوم</a:t>
            </a:r>
            <a:r>
              <a:rPr kumimoji="0" lang="ar-SA"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Be(OH)</a:t>
            </a:r>
            <a:r>
              <a:rPr kumimoji="0" lang="en-US" sz="2400" b="1" i="0" u="none" strike="noStrike" cap="none" normalizeH="0" baseline="-30000" dirty="0" smtClean="0">
                <a:ln>
                  <a:noFill/>
                </a:ln>
                <a:solidFill>
                  <a:schemeClr val="tx1"/>
                </a:solidFill>
                <a:effectLst/>
                <a:latin typeface="Times New Roman" pitchFamily="18" charset="0"/>
                <a:ea typeface="Times New Roman" pitchFamily="18" charset="0"/>
                <a:cs typeface="Times New Roman" pitchFamily="18" charset="0"/>
              </a:rPr>
              <a:t>2</a:t>
            </a:r>
            <a:r>
              <a:rPr kumimoji="0" lang="ar-SA" sz="2400" b="1" i="0" u="none" strike="noStrike" cap="none" normalizeH="0" baseline="-30000" dirty="0" smtClean="0">
                <a:ln>
                  <a:noFill/>
                </a:ln>
                <a:solidFill>
                  <a:schemeClr val="tx1"/>
                </a:solidFill>
                <a:effectLst/>
                <a:latin typeface="Times New Roman" pitchFamily="18" charset="0"/>
                <a:ea typeface="Times New Roman" pitchFamily="18" charset="0"/>
                <a:cs typeface="Times New Roman" pitchFamily="18" charset="0"/>
              </a:rPr>
              <a:t>  </a:t>
            </a:r>
            <a:r>
              <a:rPr kumimoji="0" lang="ar-SA"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يشبه </a:t>
            </a:r>
            <a:r>
              <a:rPr kumimoji="0" lang="ar-SA" sz="24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هيدروكسيد</a:t>
            </a:r>
            <a:r>
              <a:rPr kumimoji="0" lang="ar-SA"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ar-SA" sz="24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الألومنيوم</a:t>
            </a:r>
            <a:r>
              <a:rPr kumimoji="0" lang="ar-SA"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Al(OH)</a:t>
            </a:r>
            <a:r>
              <a:rPr kumimoji="0" lang="en-US" sz="2400" b="1" i="0" u="none" strike="noStrike" cap="none" normalizeH="0" baseline="-30000" dirty="0" smtClean="0">
                <a:ln>
                  <a:noFill/>
                </a:ln>
                <a:solidFill>
                  <a:schemeClr val="tx1"/>
                </a:solidFill>
                <a:effectLst/>
                <a:latin typeface="Times New Roman" pitchFamily="18" charset="0"/>
                <a:ea typeface="Times New Roman" pitchFamily="18" charset="0"/>
                <a:cs typeface="Times New Roman" pitchFamily="18" charset="0"/>
              </a:rPr>
              <a:t>3</a:t>
            </a:r>
            <a:r>
              <a:rPr kumimoji="0" lang="ar-SA" sz="2400" b="1" i="0" u="none" strike="noStrike" cap="none" normalizeH="0" baseline="-30000" dirty="0" smtClean="0">
                <a:ln>
                  <a:noFill/>
                </a:ln>
                <a:solidFill>
                  <a:schemeClr val="tx1"/>
                </a:solidFill>
                <a:effectLst/>
                <a:latin typeface="Times New Roman" pitchFamily="18" charset="0"/>
                <a:ea typeface="Times New Roman" pitchFamily="18" charset="0"/>
                <a:cs typeface="Times New Roman" pitchFamily="18" charset="0"/>
              </a:rPr>
              <a:t>  </a:t>
            </a:r>
            <a:r>
              <a:rPr kumimoji="0" lang="ar-SA"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من حيث </a:t>
            </a:r>
            <a:r>
              <a:rPr kumimoji="0" lang="ar-SA" sz="24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الترددية </a:t>
            </a:r>
            <a:r>
              <a:rPr kumimoji="0" lang="ar-SA"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r>
              <a:rPr kumimoji="0" lang="ar-SA" sz="24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امفوتيرية).</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1" eaLnBrk="0" fontAlgn="base" latinLnBrk="0" hangingPunct="0">
              <a:lnSpc>
                <a:spcPct val="100000"/>
              </a:lnSpc>
              <a:spcBef>
                <a:spcPct val="0"/>
              </a:spcBef>
              <a:spcAft>
                <a:spcPct val="0"/>
              </a:spcAft>
              <a:buClrTx/>
              <a:buSzTx/>
              <a:buFontTx/>
              <a:buChar char="•"/>
              <a:tabLst>
                <a:tab pos="571500" algn="l"/>
              </a:tabLst>
            </a:pPr>
            <a:r>
              <a:rPr kumimoji="0" lang="ar-SA"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6-أملاحه عالية </a:t>
            </a:r>
            <a:r>
              <a:rPr kumimoji="0" lang="ar-SA" sz="24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التميه</a:t>
            </a:r>
            <a:r>
              <a:rPr kumimoji="0" lang="ar-SA"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ar-SA" sz="24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1" eaLnBrk="0" fontAlgn="base" latinLnBrk="0" hangingPunct="0">
              <a:lnSpc>
                <a:spcPct val="100000"/>
              </a:lnSpc>
              <a:spcBef>
                <a:spcPct val="0"/>
              </a:spcBef>
              <a:spcAft>
                <a:spcPct val="0"/>
              </a:spcAft>
              <a:buClrTx/>
              <a:buSzTx/>
              <a:buFontTx/>
              <a:buChar char="•"/>
              <a:tabLst>
                <a:tab pos="571500" algn="l"/>
              </a:tabLst>
            </a:pPr>
            <a:r>
              <a:rPr kumimoji="0" lang="ar-SA"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7- </a:t>
            </a:r>
            <a:r>
              <a:rPr kumimoji="0" lang="ar-SA" sz="24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هاليداته</a:t>
            </a:r>
            <a:r>
              <a:rPr kumimoji="0" lang="ar-SA"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قابلة </a:t>
            </a:r>
            <a:r>
              <a:rPr kumimoji="0" lang="ar-SA" sz="24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للبلمرة</a:t>
            </a:r>
            <a:r>
              <a:rPr kumimoji="0" lang="ar-SA"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BeCl</a:t>
            </a:r>
            <a:r>
              <a:rPr kumimoji="0" lang="en-US" sz="2400" b="1" i="0" u="none" strike="noStrike" cap="none" normalizeH="0" baseline="-30000" dirty="0" smtClean="0">
                <a:ln>
                  <a:noFill/>
                </a:ln>
                <a:solidFill>
                  <a:schemeClr val="tx1"/>
                </a:solidFill>
                <a:effectLst/>
                <a:latin typeface="Times New Roman" pitchFamily="18" charset="0"/>
                <a:ea typeface="Times New Roman" pitchFamily="18" charset="0"/>
                <a:cs typeface="Times New Roman" pitchFamily="18" charset="0"/>
              </a:rPr>
              <a:t>2</a:t>
            </a:r>
            <a:r>
              <a:rPr kumimoji="0" lang="ar-SA"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يكون سلسلة ثنائية </a:t>
            </a:r>
            <a:r>
              <a:rPr kumimoji="0" lang="ar-SA" sz="24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البلمرة</a:t>
            </a:r>
            <a:r>
              <a:rPr kumimoji="0" lang="ar-SA"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Dimer</a:t>
            </a:r>
            <a:r>
              <a:rPr kumimoji="0" lang="ar-SA"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وكذلك </a:t>
            </a:r>
            <a:r>
              <a:rPr kumimoji="0" lang="ar-SA" sz="24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الألومنيوم</a:t>
            </a:r>
            <a:r>
              <a:rPr kumimoji="0" lang="ar-SA"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AlCl</a:t>
            </a:r>
            <a:r>
              <a:rPr kumimoji="0" lang="en-US" sz="2400" b="1" i="0" u="none" strike="noStrike" cap="none" normalizeH="0" baseline="-30000" dirty="0" smtClean="0">
                <a:ln>
                  <a:noFill/>
                </a:ln>
                <a:solidFill>
                  <a:schemeClr val="tx1"/>
                </a:solidFill>
                <a:effectLst/>
                <a:latin typeface="Times New Roman" pitchFamily="18" charset="0"/>
                <a:ea typeface="Times New Roman" pitchFamily="18" charset="0"/>
                <a:cs typeface="Times New Roman" pitchFamily="18" charset="0"/>
              </a:rPr>
              <a:t>3</a:t>
            </a:r>
            <a:r>
              <a:rPr kumimoji="0" lang="ar-SA"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ثنائي </a:t>
            </a:r>
            <a:r>
              <a:rPr kumimoji="0" lang="ar-SA" sz="24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البلمرة</a:t>
            </a:r>
            <a:r>
              <a:rPr kumimoji="0" lang="ar-SA"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DIMER</a:t>
            </a:r>
            <a:r>
              <a:rPr kumimoji="0" lang="ar-SA"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ar-SA" sz="24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1" eaLnBrk="0" fontAlgn="base" latinLnBrk="0" hangingPunct="0">
              <a:lnSpc>
                <a:spcPct val="100000"/>
              </a:lnSpc>
              <a:spcBef>
                <a:spcPct val="0"/>
              </a:spcBef>
              <a:spcAft>
                <a:spcPct val="0"/>
              </a:spcAft>
              <a:buClrTx/>
              <a:buSzTx/>
              <a:buFontTx/>
              <a:buChar char="•"/>
              <a:tabLst>
                <a:tab pos="571500" algn="l"/>
              </a:tabLst>
            </a:pPr>
            <a:r>
              <a:rPr kumimoji="0" lang="ar-SA"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8-</a:t>
            </a:r>
            <a:r>
              <a:rPr kumimoji="0" lang="ar-SA" sz="24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الهيدريدات</a:t>
            </a:r>
            <a:r>
              <a:rPr kumimoji="0" lang="ar-SA"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ar-SA" sz="24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والألكيلات</a:t>
            </a:r>
            <a:r>
              <a:rPr kumimoji="0" lang="ar-SA"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قابلة </a:t>
            </a:r>
            <a:r>
              <a:rPr kumimoji="0" lang="ar-SA" sz="24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للبلمرة</a:t>
            </a:r>
            <a:r>
              <a:rPr kumimoji="0" lang="ar-SA"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ar-SA" sz="24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1" eaLnBrk="0" fontAlgn="base" latinLnBrk="0" hangingPunct="0">
              <a:lnSpc>
                <a:spcPct val="100000"/>
              </a:lnSpc>
              <a:spcBef>
                <a:spcPct val="0"/>
              </a:spcBef>
              <a:spcAft>
                <a:spcPct val="0"/>
              </a:spcAft>
              <a:buClrTx/>
              <a:buSzTx/>
              <a:buFontTx/>
              <a:buChar char="•"/>
              <a:tabLst>
                <a:tab pos="571500" algn="l"/>
              </a:tabLst>
            </a:pPr>
            <a:r>
              <a:rPr kumimoji="0" lang="ar-SA"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9-أملاح </a:t>
            </a:r>
            <a:r>
              <a:rPr kumimoji="0" lang="ar-SA" sz="24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البريليوم</a:t>
            </a:r>
            <a:r>
              <a:rPr kumimoji="0" lang="ar-SA"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شديدة </a:t>
            </a:r>
            <a:r>
              <a:rPr kumimoji="0" lang="ar-SA" sz="24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الذوبانية</a:t>
            </a:r>
            <a:r>
              <a:rPr kumimoji="0" lang="ar-SA"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في </a:t>
            </a:r>
            <a:r>
              <a:rPr kumimoji="0" lang="ar-SA" sz="24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الماء .</a:t>
            </a:r>
            <a:endParaRPr kumimoji="0" lang="ar-SA"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tab pos="571500" algn="l"/>
              </a:tabLst>
            </a:pPr>
            <a:r>
              <a:rPr kumimoji="0" lang="ar-SA"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10-</a:t>
            </a:r>
            <a:r>
              <a:rPr kumimoji="0" lang="ar-SA" sz="24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كربيدد</a:t>
            </a:r>
            <a:r>
              <a:rPr kumimoji="0" lang="ar-SA"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ar-SA" sz="24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البريليوم</a:t>
            </a:r>
            <a:r>
              <a:rPr kumimoji="0" lang="ar-SA"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Be</a:t>
            </a:r>
            <a:r>
              <a:rPr kumimoji="0" lang="en-US" sz="2400" b="1"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2</a:t>
            </a:r>
            <a:r>
              <a:rPr kumimoji="0" lang="en-US"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a:t>
            </a:r>
            <a:r>
              <a:rPr kumimoji="0" lang="ar-SA"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مثل </a:t>
            </a:r>
            <a:r>
              <a:rPr kumimoji="0" lang="ar-SA" sz="24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كربيد</a:t>
            </a:r>
            <a:r>
              <a:rPr kumimoji="0" lang="ar-SA"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ar-SA" sz="24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الألومنيوم</a:t>
            </a:r>
            <a:r>
              <a:rPr kumimoji="0" lang="ar-SA"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Al</a:t>
            </a:r>
            <a:r>
              <a:rPr kumimoji="0" lang="en-US" sz="2400" b="1"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4</a:t>
            </a:r>
            <a:r>
              <a:rPr kumimoji="0" lang="en-US"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a:t>
            </a:r>
            <a:r>
              <a:rPr kumimoji="0" lang="en-US" sz="2400" b="1"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3</a:t>
            </a:r>
            <a:r>
              <a:rPr kumimoji="0" lang="ar-SA"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يعطيان الميثان عند </a:t>
            </a:r>
            <a:r>
              <a:rPr kumimoji="0" lang="ar-SA" sz="24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الاماهة</a:t>
            </a:r>
            <a:r>
              <a:rPr kumimoji="0" lang="ar-SA"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ar-SA"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611560" y="751344"/>
            <a:ext cx="7920880" cy="5632311"/>
          </a:xfrm>
          <a:prstGeom prst="rect">
            <a:avLst/>
          </a:prstGeom>
        </p:spPr>
        <p:txBody>
          <a:bodyPr wrap="square">
            <a:spAutoFit/>
          </a:bodyPr>
          <a:lstStyle/>
          <a:p>
            <a:r>
              <a:rPr lang="ar-SA" sz="2400" b="1" dirty="0"/>
              <a:t>تفاعلات </a:t>
            </a:r>
            <a:r>
              <a:rPr lang="ar-SA" sz="2400" b="1" dirty="0" err="1"/>
              <a:t>البيريليوم</a:t>
            </a:r>
            <a:r>
              <a:rPr lang="en-US" sz="2400" b="1" dirty="0"/>
              <a:t/>
            </a:r>
            <a:br>
              <a:rPr lang="en-US" sz="2400" b="1" dirty="0"/>
            </a:br>
            <a:r>
              <a:rPr lang="en-US" sz="2400" b="1" dirty="0"/>
              <a:t/>
            </a:r>
            <a:br>
              <a:rPr lang="en-US" sz="2400" b="1" dirty="0"/>
            </a:br>
            <a:r>
              <a:rPr lang="ar-SA" sz="2400" b="1" dirty="0" err="1"/>
              <a:t>البيريليوم</a:t>
            </a:r>
            <a:r>
              <a:rPr lang="ar-SA" sz="2400" b="1" dirty="0"/>
              <a:t> فلز غير نشط مقارنة بأعضاء </a:t>
            </a:r>
            <a:r>
              <a:rPr lang="ar-SA" sz="2400" b="1" dirty="0" err="1"/>
              <a:t>مجموعته </a:t>
            </a:r>
            <a:r>
              <a:rPr lang="ar-SA" sz="2400" b="1" dirty="0"/>
              <a:t>, فهو لا يتفاعل مع الماء حتى ولو تم تسخينه عند درجة </a:t>
            </a:r>
            <a:r>
              <a:rPr lang="ar-SA" sz="2400" b="1" dirty="0" err="1"/>
              <a:t>الاحمرار </a:t>
            </a:r>
            <a:r>
              <a:rPr lang="ar-SA" sz="2400" b="1" dirty="0"/>
              <a:t>, ولا يتفاعل مع الهواء عند درجات الحرارة الأقل من 600 درجة </a:t>
            </a:r>
            <a:r>
              <a:rPr lang="ar-SA" sz="2400" b="1" dirty="0" err="1"/>
              <a:t>مئوية </a:t>
            </a:r>
            <a:r>
              <a:rPr lang="ar-SA" sz="2400" b="1" dirty="0"/>
              <a:t>, ولكن لدى حرق مسحوقه في الهواء عند درجات الحرارة العالية يكون أكسيد </a:t>
            </a:r>
            <a:r>
              <a:rPr lang="ar-SA" sz="2400" b="1" dirty="0" err="1"/>
              <a:t>ونيتريد</a:t>
            </a:r>
            <a:r>
              <a:rPr lang="ar-SA" sz="2400" b="1" dirty="0"/>
              <a:t> </a:t>
            </a:r>
            <a:r>
              <a:rPr lang="ar-SA" sz="2400" b="1" dirty="0" err="1"/>
              <a:t>البيريليوم</a:t>
            </a:r>
            <a:r>
              <a:rPr lang="en-US" sz="2400" b="1" dirty="0"/>
              <a:t> .</a:t>
            </a:r>
            <a:br>
              <a:rPr lang="en-US" sz="2400" b="1" dirty="0"/>
            </a:br>
            <a:r>
              <a:rPr lang="en-US" sz="2400" b="1" dirty="0"/>
              <a:t/>
            </a:r>
            <a:br>
              <a:rPr lang="en-US" sz="2400" b="1" dirty="0"/>
            </a:br>
            <a:r>
              <a:rPr lang="en-US" sz="2400" b="1" dirty="0"/>
              <a:t>2Be + O2 →2BeO                                                                    </a:t>
            </a:r>
            <a:br>
              <a:rPr lang="en-US" sz="2400" b="1" dirty="0"/>
            </a:br>
            <a:r>
              <a:rPr lang="en-US" sz="2400" b="1" dirty="0"/>
              <a:t/>
            </a:r>
            <a:br>
              <a:rPr lang="en-US" sz="2400" b="1" dirty="0"/>
            </a:br>
            <a:r>
              <a:rPr lang="en-US" sz="2400" b="1" dirty="0"/>
              <a:t>6Be + 2N2 → 2Be3N2                                                                  </a:t>
            </a:r>
            <a:r>
              <a:rPr lang="ar-SA" sz="2400" b="1" dirty="0"/>
              <a:t>     </a:t>
            </a:r>
            <a:r>
              <a:rPr lang="en-US" sz="2400" b="1" dirty="0"/>
              <a:t/>
            </a:r>
            <a:br>
              <a:rPr lang="en-US" sz="2400" b="1" dirty="0"/>
            </a:br>
            <a:r>
              <a:rPr lang="en-US" sz="2400" b="1" dirty="0"/>
              <a:t/>
            </a:r>
            <a:br>
              <a:rPr lang="en-US" sz="2400" b="1" dirty="0"/>
            </a:br>
            <a:r>
              <a:rPr lang="ar-SA" sz="2400" b="1" dirty="0"/>
              <a:t>فلز </a:t>
            </a:r>
            <a:r>
              <a:rPr lang="ar-SA" sz="2400" b="1" dirty="0" err="1"/>
              <a:t>البيريليوم</a:t>
            </a:r>
            <a:r>
              <a:rPr lang="ar-SA" sz="2400" b="1" dirty="0"/>
              <a:t> هو الوحيد من بين أعضاء مجموعته الذي يتفاعل مع المحاليل القاعدية </a:t>
            </a:r>
            <a:r>
              <a:rPr lang="ar-SA" sz="2400" b="1" dirty="0" err="1"/>
              <a:t>المائية </a:t>
            </a:r>
            <a:r>
              <a:rPr lang="ar-SA" sz="2400" b="1" dirty="0"/>
              <a:t>( محلول</a:t>
            </a:r>
            <a:r>
              <a:rPr lang="en-US" sz="2400" b="1" dirty="0"/>
              <a:t> </a:t>
            </a:r>
            <a:r>
              <a:rPr lang="en-US" sz="2400" b="1" dirty="0" err="1"/>
              <a:t>NaOH</a:t>
            </a:r>
            <a:r>
              <a:rPr lang="en-US" sz="2400" b="1" dirty="0"/>
              <a:t> </a:t>
            </a:r>
            <a:r>
              <a:rPr lang="ar-SA" sz="2400" b="1" dirty="0"/>
              <a:t>أو</a:t>
            </a:r>
            <a:r>
              <a:rPr lang="en-US" sz="2400" b="1" dirty="0"/>
              <a:t> KOH  </a:t>
            </a:r>
            <a:r>
              <a:rPr lang="ar-SA" sz="2400" b="1" dirty="0"/>
              <a:t>ليعطي الهيدروجين</a:t>
            </a:r>
            <a:r>
              <a:rPr lang="en-US" sz="2400" b="1" dirty="0"/>
              <a:t> .</a:t>
            </a:r>
            <a:br>
              <a:rPr lang="en-US" sz="2400" b="1" dirty="0"/>
            </a:br>
            <a:r>
              <a:rPr lang="en-US" sz="2400" b="1" dirty="0"/>
              <a:t/>
            </a:r>
            <a:br>
              <a:rPr lang="en-US" sz="2400" b="1" dirty="0"/>
            </a:br>
            <a:r>
              <a:rPr lang="en-US" sz="2400" b="1" dirty="0"/>
              <a:t>Be + 2OH- + 2H2O → [ Be( OH )4 ]-2 + H2 </a:t>
            </a:r>
            <a:endParaRPr lang="ar-SA" sz="2400" dirty="0"/>
          </a:p>
        </p:txBody>
      </p:sp>
      <p:pic>
        <p:nvPicPr>
          <p:cNvPr id="3" name="صوت مسجّل">
            <a:hlinkClick r:id="" action="ppaction://media"/>
          </p:cNvPr>
          <p:cNvPicPr>
            <a:picLocks noRot="1" noChangeAspect="1"/>
          </p:cNvPicPr>
          <p:nvPr>
            <a:wavAudioFile r:embed="rId1" name="صوت مسجّل"/>
          </p:nvPr>
        </p:nvPicPr>
        <p:blipFill>
          <a:blip r:embed="rId3" cstate="print"/>
          <a:stretch>
            <a:fillRect/>
          </a:stretch>
        </p:blipFill>
        <p:spPr>
          <a:xfrm>
            <a:off x="4419600" y="3276600"/>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6737" fill="hold"/>
                                        <p:tgtEl>
                                          <p:spTgt spid="3"/>
                                        </p:tgtEl>
                                      </p:cBhvr>
                                    </p:cmd>
                                  </p:childTnLst>
                                </p:cTn>
                              </p:par>
                            </p:childTnLst>
                          </p:cTn>
                        </p:par>
                      </p:childTnLst>
                    </p:cTn>
                  </p:par>
                </p:childTnLst>
              </p:cTn>
              <p:nextCondLst>
                <p:cond evt="onClick" delay="0">
                  <p:tgtEl>
                    <p:spTgt spid="3"/>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3"/>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ChangeArrowheads="1"/>
          </p:cNvSpPr>
          <p:nvPr/>
        </p:nvSpPr>
        <p:spPr bwMode="auto">
          <a:xfrm>
            <a:off x="0" y="369332"/>
            <a:ext cx="9144000"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1" eaLnBrk="1" fontAlgn="base" latinLnBrk="0" hangingPunct="1">
              <a:lnSpc>
                <a:spcPct val="100000"/>
              </a:lnSpc>
              <a:spcBef>
                <a:spcPct val="0"/>
              </a:spcBef>
              <a:spcAft>
                <a:spcPct val="0"/>
              </a:spcAft>
              <a:buClrTx/>
              <a:buSzTx/>
              <a:buFontTx/>
              <a:buChar char="•"/>
              <a:tabLst>
                <a:tab pos="296863" algn="l"/>
              </a:tabLst>
            </a:pPr>
            <a:r>
              <a:rPr kumimoji="0" lang="ar-SA" sz="2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جميع الحوامض </a:t>
            </a:r>
            <a:r>
              <a:rPr kumimoji="0" lang="ar-SA" sz="2400" b="1"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المعدنية </a:t>
            </a:r>
            <a:r>
              <a:rPr kumimoji="0" lang="ar-SA" sz="2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غير </a:t>
            </a:r>
            <a:r>
              <a:rPr kumimoji="0" lang="ar-SA" sz="2400" b="1"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العضوية </a:t>
            </a:r>
            <a:r>
              <a:rPr kumimoji="0" lang="ar-SA" sz="2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المعروفة تتفاعل مع فلز </a:t>
            </a:r>
            <a:r>
              <a:rPr kumimoji="0" lang="ar-SA" sz="2400" b="1"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البيريليوم</a:t>
            </a:r>
            <a:r>
              <a:rPr kumimoji="0" lang="ar-SA" sz="2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بسرعة ما عدا حمض </a:t>
            </a:r>
            <a:r>
              <a:rPr kumimoji="0" lang="ar-SA" sz="2400" b="1"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النيتريك</a:t>
            </a:r>
            <a:r>
              <a:rPr kumimoji="0" lang="en-US" sz="2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br>
              <a:rPr kumimoji="0" lang="en-US" sz="2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br>
            <a:r>
              <a:rPr kumimoji="0" lang="en-US" sz="2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r>
            <a:br>
              <a:rPr kumimoji="0" lang="en-US" sz="2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br>
            <a:r>
              <a:rPr kumimoji="0" lang="en-US" sz="2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Be + 2 </a:t>
            </a:r>
            <a:r>
              <a:rPr kumimoji="0" lang="en-US" sz="2400" b="1"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HCl</a:t>
            </a:r>
            <a:r>
              <a:rPr kumimoji="0" lang="en-US" sz="2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 BeCl2 + H2                                                       </a:t>
            </a:r>
            <a:br>
              <a:rPr kumimoji="0" lang="en-US" sz="2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br>
            <a:r>
              <a:rPr kumimoji="0" lang="en-US" sz="2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r>
            <a:br>
              <a:rPr kumimoji="0" lang="en-US" sz="2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br>
            <a:r>
              <a:rPr kumimoji="0" lang="en-US" sz="2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Be + H2SO4 →BeSO4 + H2                                                   </a:t>
            </a:r>
            <a:br>
              <a:rPr kumimoji="0" lang="en-US" sz="2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br>
            <a:r>
              <a:rPr kumimoji="0" lang="ar-SA" sz="2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يتفاعل </a:t>
            </a:r>
            <a:r>
              <a:rPr kumimoji="0" lang="ar-SA" sz="2400" b="1"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البيريليوم</a:t>
            </a:r>
            <a:r>
              <a:rPr kumimoji="0" lang="ar-SA" sz="2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مع معظم الغازات</a:t>
            </a:r>
            <a:r>
              <a:rPr kumimoji="0" lang="en-US" sz="2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br>
              <a:rPr kumimoji="0" lang="en-US" sz="2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br>
            <a:r>
              <a:rPr kumimoji="0" lang="en-US" sz="2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Be+Cl2 → BeCl2                                                                       </a:t>
            </a:r>
            <a:br>
              <a:rPr kumimoji="0" lang="en-US" sz="2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br>
            <a:r>
              <a:rPr kumimoji="0" lang="en-US" sz="2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r>
            <a:br>
              <a:rPr kumimoji="0" lang="en-US" sz="2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br>
            <a:r>
              <a:rPr kumimoji="0" lang="en-US" sz="2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Be+H2 → BeH2                                                                       </a:t>
            </a:r>
            <a:br>
              <a:rPr kumimoji="0" lang="en-US" sz="2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br>
            <a:r>
              <a:rPr kumimoji="0" lang="en-US" sz="2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r>
            <a:br>
              <a:rPr kumimoji="0" lang="en-US" sz="2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br>
            <a:r>
              <a:rPr kumimoji="0" lang="en-US" sz="2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Be+F2 → BeF2                                                                        </a:t>
            </a:r>
            <a:br>
              <a:rPr kumimoji="0" lang="en-US" sz="2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br>
            <a:r>
              <a:rPr kumimoji="0" lang="ar-IQ" sz="2400" b="1"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كاربونات</a:t>
            </a:r>
            <a:r>
              <a:rPr kumimoji="0" lang="ar-IQ" sz="2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وكبريتات </a:t>
            </a:r>
            <a:r>
              <a:rPr kumimoji="0" lang="ar-IQ" sz="2400" b="1"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البريليوم</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tab pos="296863" algn="l"/>
              </a:tabLst>
            </a:pPr>
            <a:r>
              <a:rPr kumimoji="0" lang="ar-SA" sz="2400" b="1" i="0" u="sng" strike="noStrike" cap="none" normalizeH="0" baseline="0" dirty="0" smtClean="0">
                <a:ln>
                  <a:noFill/>
                </a:ln>
                <a:solidFill>
                  <a:srgbClr val="FF0000"/>
                </a:solidFill>
                <a:effectLst/>
                <a:latin typeface="Arial" pitchFamily="34" charset="0"/>
                <a:ea typeface="Times New Roman" pitchFamily="18" charset="0"/>
                <a:cs typeface="Arial" pitchFamily="34" charset="0"/>
              </a:rPr>
              <a:t>تحذيرات</a:t>
            </a:r>
            <a:r>
              <a:rPr kumimoji="0" lang="en-US"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r>
            <a:br>
              <a:rPr kumimoji="0" lang="en-US"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r>
              <a:rPr kumimoji="0" lang="ar-SA" sz="24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البريليوم</a:t>
            </a:r>
            <a:r>
              <a:rPr kumimoji="0" lang="ar-SA"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ar-SA" sz="24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واملاحه</a:t>
            </a:r>
            <a:r>
              <a:rPr kumimoji="0" lang="ar-SA"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مركبات </a:t>
            </a:r>
            <a:r>
              <a:rPr kumimoji="0" lang="ar-SA" sz="24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سامة </a:t>
            </a:r>
            <a:r>
              <a:rPr kumimoji="0" lang="ar-SA"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وتعتبر </a:t>
            </a:r>
            <a:r>
              <a:rPr kumimoji="0" lang="ar-SA" sz="24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مسرطنة</a:t>
            </a:r>
            <a:r>
              <a:rPr kumimoji="0" lang="ar-SA"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(مسببة للسرطان</a:t>
            </a:r>
            <a:r>
              <a:rPr kumimoji="0" lang="ar-SA" sz="24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 .</a:t>
            </a:r>
            <a:r>
              <a:rPr kumimoji="0" lang="ar-SA"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ar-SA"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TotalTime>
  <Words>716</Words>
  <Application>Microsoft Office PowerPoint</Application>
  <PresentationFormat>عرض على الشاشة (3:4)‏</PresentationFormat>
  <Paragraphs>37</Paragraphs>
  <Slides>9</Slides>
  <Notes>0</Notes>
  <HiddenSlides>0</HiddenSlides>
  <MMClips>7</MMClips>
  <ScaleCrop>false</ScaleCrop>
  <HeadingPairs>
    <vt:vector size="4" baseType="variant">
      <vt:variant>
        <vt:lpstr>سمة</vt:lpstr>
      </vt:variant>
      <vt:variant>
        <vt:i4>1</vt:i4>
      </vt:variant>
      <vt:variant>
        <vt:lpstr>عناوين الشرائح</vt:lpstr>
      </vt:variant>
      <vt:variant>
        <vt:i4>9</vt:i4>
      </vt:variant>
    </vt:vector>
  </HeadingPairs>
  <TitlesOfParts>
    <vt:vector size="10" baseType="lpstr">
      <vt:lpstr>سمة Office</vt:lpstr>
      <vt:lpstr>    الفصل الرابع  المحاضرة لثانية   </vt:lpstr>
      <vt:lpstr>الشريحة 2</vt:lpstr>
      <vt:lpstr>الشريحة 3</vt:lpstr>
      <vt:lpstr>الشريحة 4</vt:lpstr>
      <vt:lpstr>الشريحة 5</vt:lpstr>
      <vt:lpstr>الشريحة 6</vt:lpstr>
      <vt:lpstr>الشريحة 7</vt:lpstr>
      <vt:lpstr>الشريحة 8</vt:lpstr>
      <vt:lpstr>الشريحة 9</vt:lpstr>
    </vt:vector>
  </TitlesOfParts>
  <Company>فراس الصعيو</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الفصل الرابع  المحاضرة لثانية</dc:title>
  <dc:creator>MICRO</dc:creator>
  <cp:lastModifiedBy>MICRO</cp:lastModifiedBy>
  <cp:revision>4</cp:revision>
  <dcterms:created xsi:type="dcterms:W3CDTF">2020-04-01T08:41:17Z</dcterms:created>
  <dcterms:modified xsi:type="dcterms:W3CDTF">2020-04-12T10:39:43Z</dcterms:modified>
</cp:coreProperties>
</file>